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6"/>
    <a:srgbClr val="0000E6"/>
    <a:srgbClr val="EAC0C0"/>
    <a:srgbClr val="9FC1A2"/>
    <a:srgbClr val="B0D1DA"/>
    <a:srgbClr val="8E0000"/>
    <a:srgbClr val="606060"/>
    <a:srgbClr val="CAE7FA"/>
    <a:srgbClr val="80C4F2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9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контрольных мероприятий</c:v>
                </c:pt>
              </c:strCache>
            </c:strRef>
          </c:tx>
          <c:spPr>
            <a:solidFill>
              <a:srgbClr val="B0D1DA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проверенных объектов</c:v>
                </c:pt>
              </c:strCache>
            </c:strRef>
          </c:tx>
          <c:spPr>
            <a:solidFill>
              <a:srgbClr val="9FC1A2"/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dLbls>
            <c:dLbl>
              <c:idx val="4"/>
              <c:layout>
                <c:manualLayout>
                  <c:x val="-5.080440304826424E-3"/>
                  <c:y val="1.587301587301588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51</c:v>
                </c:pt>
                <c:pt idx="2">
                  <c:v>38</c:v>
                </c:pt>
                <c:pt idx="3">
                  <c:v>40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экспертно - аналитических  мероприятий</c:v>
                </c:pt>
              </c:strCache>
            </c:strRef>
          </c:tx>
          <c:spPr>
            <a:solidFill>
              <a:srgbClr val="EAC0C0"/>
            </a:solidFill>
            <a:ln>
              <a:solidFill>
                <a:schemeClr val="accent2">
                  <a:lumMod val="50000"/>
                </a:schemeClr>
              </a:solidFill>
            </a:ln>
          </c:spPr>
          <c:dPt>
            <c:idx val="0"/>
            <c:spPr>
              <a:solidFill>
                <a:srgbClr val="EAC0C0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EAC0C0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EAC0C0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EAC0C0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3708721422523324E-2"/>
                  <c:y val="-1.3227513227513261E-2"/>
                </c:manualLayout>
              </c:layout>
              <c:showVal val="1"/>
            </c:dLbl>
            <c:dLbl>
              <c:idx val="1"/>
              <c:layout>
                <c:manualLayout>
                  <c:x val="2.7095681625740956E-2"/>
                  <c:y val="-1.8518518518518559E-2"/>
                </c:manualLayout>
              </c:layout>
              <c:showVal val="1"/>
            </c:dLbl>
            <c:dLbl>
              <c:idx val="2"/>
              <c:layout>
                <c:manualLayout>
                  <c:x val="2.0321761219305672E-2"/>
                  <c:y val="-5.2910052910052924E-3"/>
                </c:manualLayout>
              </c:layout>
              <c:showVal val="1"/>
            </c:dLbl>
            <c:dLbl>
              <c:idx val="3"/>
              <c:layout>
                <c:manualLayout>
                  <c:x val="2.3708721422523324E-2"/>
                  <c:y val="-7.9365079365079517E-3"/>
                </c:manualLayout>
              </c:layout>
              <c:showVal val="1"/>
            </c:dLbl>
            <c:dLbl>
              <c:idx val="4"/>
              <c:layout>
                <c:manualLayout>
                  <c:x val="2.7095681625740942E-2"/>
                  <c:y val="2.645502645502650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31</c:v>
                </c:pt>
              </c:numCache>
            </c:numRef>
          </c:val>
        </c:ser>
        <c:shape val="cylinder"/>
        <c:axId val="101020416"/>
        <c:axId val="101021952"/>
        <c:axId val="0"/>
      </c:bar3DChart>
      <c:catAx>
        <c:axId val="101020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defRPr>
            </a:pPr>
            <a:endParaRPr lang="ru-RU"/>
          </a:p>
        </c:txPr>
        <c:crossAx val="101021952"/>
        <c:crosses val="autoZero"/>
        <c:auto val="1"/>
        <c:lblAlgn val="ctr"/>
        <c:lblOffset val="100"/>
      </c:catAx>
      <c:valAx>
        <c:axId val="101021952"/>
        <c:scaling>
          <c:orientation val="minMax"/>
        </c:scaling>
        <c:axPos val="l"/>
        <c:majorGridlines/>
        <c:numFmt formatCode="General" sourceLinked="1"/>
        <c:tickLblPos val="nextTo"/>
        <c:crossAx val="1010204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606060"/>
                </a:solidFill>
                <a:latin typeface="Calibri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606060"/>
                </a:solidFill>
                <a:latin typeface="Calibri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606060"/>
                </a:solidFill>
                <a:latin typeface="Calibri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10406901931561"/>
          <c:y val="0.2407251176936217"/>
          <c:w val="0.33673505037103213"/>
          <c:h val="0.50796775403074557"/>
        </c:manualLayout>
      </c:layout>
      <c:txPr>
        <a:bodyPr/>
        <a:lstStyle/>
        <a:p>
          <a:pPr>
            <a:defRPr sz="1600" b="1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accent4">
          <a:lumMod val="75000"/>
        </a:schemeClr>
      </a:solidFill>
      <a:prstDash val="solid"/>
    </a:ln>
    <a:effectLst>
      <a:glow rad="63500">
        <a:schemeClr val="accent4">
          <a:satMod val="175000"/>
          <a:alpha val="40000"/>
        </a:schemeClr>
      </a:glow>
      <a:innerShdw blurRad="63500" dist="50800" dir="10800000">
        <a:prstClr val="black">
          <a:alpha val="50000"/>
        </a:prstClr>
      </a:innerShdw>
    </a:effectLst>
  </c:spPr>
  <c:txPr>
    <a:bodyPr/>
    <a:lstStyle/>
    <a:p>
      <a:pPr algn="ctr"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2A581-41CE-4AC1-A76B-A2659CE5033B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6706D75-6F65-4C7F-9E87-08E3D6DDD01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контрольных мероприятий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D540F-09FC-4762-B700-889320EF18FF}" type="parTrans" cxnId="{AEB95C58-B00B-4228-816F-586A20BF94E0}">
      <dgm:prSet/>
      <dgm:spPr/>
      <dgm:t>
        <a:bodyPr/>
        <a:lstStyle/>
        <a:p>
          <a:endParaRPr lang="ru-RU"/>
        </a:p>
      </dgm:t>
    </dgm:pt>
    <dgm:pt modelId="{A3E54BF3-78BA-49AE-8862-C53155EA95A9}" type="sibTrans" cxnId="{AEB95C58-B00B-4228-816F-586A20BF94E0}">
      <dgm:prSet/>
      <dgm:spPr/>
      <dgm:t>
        <a:bodyPr/>
        <a:lstStyle/>
        <a:p>
          <a:endParaRPr lang="ru-RU"/>
        </a:p>
      </dgm:t>
    </dgm:pt>
    <dgm:pt modelId="{446C77D1-BBA8-4DF3-9414-A9F98B9217F6}">
      <dgm:prSet phldrT="[Текст]" custT="1"/>
      <dgm:spPr/>
      <dgm:t>
        <a:bodyPr/>
        <a:lstStyle/>
        <a:p>
          <a:pPr marL="88900" indent="-88900"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проверки:</a:t>
          </a:r>
        </a:p>
        <a:p>
          <a:pPr algn="l"/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EE4AA-6E92-4ABC-B7BF-6BF0FE326864}" type="parTrans" cxnId="{68197D07-DCF1-41BA-A3B4-66912364DBE2}">
      <dgm:prSet/>
      <dgm:spPr/>
      <dgm:t>
        <a:bodyPr/>
        <a:lstStyle/>
        <a:p>
          <a:endParaRPr lang="ru-RU"/>
        </a:p>
      </dgm:t>
    </dgm:pt>
    <dgm:pt modelId="{1A1F2DC2-AA06-46DE-8D32-38A1B200B612}" type="sibTrans" cxnId="{68197D07-DCF1-41BA-A3B4-66912364DBE2}">
      <dgm:prSet/>
      <dgm:spPr/>
      <dgm:t>
        <a:bodyPr/>
        <a:lstStyle/>
        <a:p>
          <a:endParaRPr lang="ru-RU"/>
        </a:p>
      </dgm:t>
    </dgm:pt>
    <dgm:pt modelId="{A045849F-4D8A-4FD1-84E6-52BB8F03FF2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Проверено             бюджетных средств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B8118-B551-49D8-82F5-0FF06579108C}" type="parTrans" cxnId="{B38887E6-CA9F-4591-AC86-D793476C8F7A}">
      <dgm:prSet/>
      <dgm:spPr/>
      <dgm:t>
        <a:bodyPr/>
        <a:lstStyle/>
        <a:p>
          <a:endParaRPr lang="ru-RU"/>
        </a:p>
      </dgm:t>
    </dgm:pt>
    <dgm:pt modelId="{19E1B278-EF72-4AF9-964F-F32139D0E44E}" type="sibTrans" cxnId="{B38887E6-CA9F-4591-AC86-D793476C8F7A}">
      <dgm:prSet/>
      <dgm:spPr/>
      <dgm:t>
        <a:bodyPr/>
        <a:lstStyle/>
        <a:p>
          <a:endParaRPr lang="ru-RU"/>
        </a:p>
      </dgm:t>
    </dgm:pt>
    <dgm:pt modelId="{A28DB744-0609-46DC-B684-EFFC87D3E177}" type="pres">
      <dgm:prSet presAssocID="{D582A581-41CE-4AC1-A76B-A2659CE5033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219D18-8CE3-4A86-B0A7-A06ECB0C905B}" type="pres">
      <dgm:prSet presAssocID="{36706D75-6F65-4C7F-9E87-08E3D6DDD01C}" presName="composite" presStyleCnt="0"/>
      <dgm:spPr/>
    </dgm:pt>
    <dgm:pt modelId="{14F1DB6A-3F58-4495-8FBC-0809833B379A}" type="pres">
      <dgm:prSet presAssocID="{36706D75-6F65-4C7F-9E87-08E3D6DDD01C}" presName="LShape" presStyleLbl="alignNode1" presStyleIdx="0" presStyleCnt="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2A9B111-2751-44B8-A6B9-FDE92F91ADF7}" type="pres">
      <dgm:prSet presAssocID="{36706D75-6F65-4C7F-9E87-08E3D6DDD01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6BD92-B64F-4C4E-B046-5C96B5BE1455}" type="pres">
      <dgm:prSet presAssocID="{36706D75-6F65-4C7F-9E87-08E3D6DDD01C}" presName="Triangle" presStyleLbl="alignNode1" presStyleIdx="1" presStyleCnt="5"/>
      <dgm:spPr/>
      <dgm:t>
        <a:bodyPr/>
        <a:lstStyle/>
        <a:p>
          <a:endParaRPr lang="ru-RU"/>
        </a:p>
      </dgm:t>
    </dgm:pt>
    <dgm:pt modelId="{B6776155-95DD-494C-84B6-FA2AAC84FB8D}" type="pres">
      <dgm:prSet presAssocID="{A3E54BF3-78BA-49AE-8862-C53155EA95A9}" presName="sibTrans" presStyleCnt="0"/>
      <dgm:spPr/>
    </dgm:pt>
    <dgm:pt modelId="{BC697E56-D167-48D6-8256-3BE6CD08C66C}" type="pres">
      <dgm:prSet presAssocID="{A3E54BF3-78BA-49AE-8862-C53155EA95A9}" presName="space" presStyleCnt="0"/>
      <dgm:spPr/>
    </dgm:pt>
    <dgm:pt modelId="{E3E3D57E-2B5C-4A22-BE2E-B6B7A124C297}" type="pres">
      <dgm:prSet presAssocID="{446C77D1-BBA8-4DF3-9414-A9F98B9217F6}" presName="composite" presStyleCnt="0"/>
      <dgm:spPr/>
    </dgm:pt>
    <dgm:pt modelId="{634CFB67-8AEC-4262-BE2D-0E669D8FB3B1}" type="pres">
      <dgm:prSet presAssocID="{446C77D1-BBA8-4DF3-9414-A9F98B9217F6}" presName="LShape" presStyleLbl="alignNode1" presStyleIdx="2" presStyleCnt="5" custScaleX="109752" custLinFactNeighborX="-11896" custLinFactNeighborY="-2762"/>
      <dgm:spPr/>
      <dgm:t>
        <a:bodyPr/>
        <a:lstStyle/>
        <a:p>
          <a:endParaRPr lang="ru-RU"/>
        </a:p>
      </dgm:t>
    </dgm:pt>
    <dgm:pt modelId="{89F5B36B-FE42-4F98-931F-0D9E4DCC3741}" type="pres">
      <dgm:prSet presAssocID="{446C77D1-BBA8-4DF3-9414-A9F98B9217F6}" presName="ParentText" presStyleLbl="revTx" presStyleIdx="1" presStyleCnt="3" custScaleX="150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8F04-1424-4C04-B10C-379924CF9291}" type="pres">
      <dgm:prSet presAssocID="{446C77D1-BBA8-4DF3-9414-A9F98B9217F6}" presName="Triangle" presStyleLbl="alignNode1" presStyleIdx="3" presStyleCnt="5" custLinFactNeighborX="-51047" custLinFactNeighborY="10820"/>
      <dgm:spPr/>
    </dgm:pt>
    <dgm:pt modelId="{E737C811-1C23-4DDA-A31F-ED3F6DB68969}" type="pres">
      <dgm:prSet presAssocID="{1A1F2DC2-AA06-46DE-8D32-38A1B200B612}" presName="sibTrans" presStyleCnt="0"/>
      <dgm:spPr/>
    </dgm:pt>
    <dgm:pt modelId="{4FDD716E-10F4-48A7-8800-545C74CD1D2D}" type="pres">
      <dgm:prSet presAssocID="{1A1F2DC2-AA06-46DE-8D32-38A1B200B612}" presName="space" presStyleCnt="0"/>
      <dgm:spPr/>
    </dgm:pt>
    <dgm:pt modelId="{597D80BA-19DD-4EC1-952F-980EABEB10E3}" type="pres">
      <dgm:prSet presAssocID="{A045849F-4D8A-4FD1-84E6-52BB8F03FF23}" presName="composite" presStyleCnt="0"/>
      <dgm:spPr/>
    </dgm:pt>
    <dgm:pt modelId="{C946D49E-DF13-4E19-BD9D-FC01EC0EE844}" type="pres">
      <dgm:prSet presAssocID="{A045849F-4D8A-4FD1-84E6-52BB8F03FF23}" presName="LShape" presStyleLbl="alignNode1" presStyleIdx="4" presStyleCnt="5"/>
      <dgm:spPr/>
      <dgm:t>
        <a:bodyPr/>
        <a:lstStyle/>
        <a:p>
          <a:endParaRPr lang="ru-RU"/>
        </a:p>
      </dgm:t>
    </dgm:pt>
    <dgm:pt modelId="{9B7949A7-0118-4528-9292-51F94AA93061}" type="pres">
      <dgm:prSet presAssocID="{A045849F-4D8A-4FD1-84E6-52BB8F03FF2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6F4D9-345B-487F-812E-E3801F85AA0F}" type="presOf" srcId="{36706D75-6F65-4C7F-9E87-08E3D6DDD01C}" destId="{E2A9B111-2751-44B8-A6B9-FDE92F91ADF7}" srcOrd="0" destOrd="0" presId="urn:microsoft.com/office/officeart/2009/3/layout/StepUpProcess"/>
    <dgm:cxn modelId="{D38B1DDD-39BC-4A5D-8D86-B10F162ED23B}" type="presOf" srcId="{446C77D1-BBA8-4DF3-9414-A9F98B9217F6}" destId="{89F5B36B-FE42-4F98-931F-0D9E4DCC3741}" srcOrd="0" destOrd="0" presId="urn:microsoft.com/office/officeart/2009/3/layout/StepUpProcess"/>
    <dgm:cxn modelId="{AEB95C58-B00B-4228-816F-586A20BF94E0}" srcId="{D582A581-41CE-4AC1-A76B-A2659CE5033B}" destId="{36706D75-6F65-4C7F-9E87-08E3D6DDD01C}" srcOrd="0" destOrd="0" parTransId="{FABD540F-09FC-4762-B700-889320EF18FF}" sibTransId="{A3E54BF3-78BA-49AE-8862-C53155EA95A9}"/>
    <dgm:cxn modelId="{68197D07-DCF1-41BA-A3B4-66912364DBE2}" srcId="{D582A581-41CE-4AC1-A76B-A2659CE5033B}" destId="{446C77D1-BBA8-4DF3-9414-A9F98B9217F6}" srcOrd="1" destOrd="0" parTransId="{551EE4AA-6E92-4ABC-B7BF-6BF0FE326864}" sibTransId="{1A1F2DC2-AA06-46DE-8D32-38A1B200B612}"/>
    <dgm:cxn modelId="{0E024DAA-14D4-4427-A750-A14A4F7B9886}" type="presOf" srcId="{D582A581-41CE-4AC1-A76B-A2659CE5033B}" destId="{A28DB744-0609-46DC-B684-EFFC87D3E177}" srcOrd="0" destOrd="0" presId="urn:microsoft.com/office/officeart/2009/3/layout/StepUpProcess"/>
    <dgm:cxn modelId="{B4ADF83A-EEEB-4CC9-9E6F-5512EED820EB}" type="presOf" srcId="{A045849F-4D8A-4FD1-84E6-52BB8F03FF23}" destId="{9B7949A7-0118-4528-9292-51F94AA93061}" srcOrd="0" destOrd="0" presId="urn:microsoft.com/office/officeart/2009/3/layout/StepUpProcess"/>
    <dgm:cxn modelId="{B38887E6-CA9F-4591-AC86-D793476C8F7A}" srcId="{D582A581-41CE-4AC1-A76B-A2659CE5033B}" destId="{A045849F-4D8A-4FD1-84E6-52BB8F03FF23}" srcOrd="2" destOrd="0" parTransId="{654B8118-B551-49D8-82F5-0FF06579108C}" sibTransId="{19E1B278-EF72-4AF9-964F-F32139D0E44E}"/>
    <dgm:cxn modelId="{1AAFBE29-DEB2-4466-9509-EA3562675C92}" type="presParOf" srcId="{A28DB744-0609-46DC-B684-EFFC87D3E177}" destId="{13219D18-8CE3-4A86-B0A7-A06ECB0C905B}" srcOrd="0" destOrd="0" presId="urn:microsoft.com/office/officeart/2009/3/layout/StepUpProcess"/>
    <dgm:cxn modelId="{49C28EA2-8DF3-4F11-BE1F-50605B9F4420}" type="presParOf" srcId="{13219D18-8CE3-4A86-B0A7-A06ECB0C905B}" destId="{14F1DB6A-3F58-4495-8FBC-0809833B379A}" srcOrd="0" destOrd="0" presId="urn:microsoft.com/office/officeart/2009/3/layout/StepUpProcess"/>
    <dgm:cxn modelId="{A893451E-9A74-47C3-BADD-06EB248914CE}" type="presParOf" srcId="{13219D18-8CE3-4A86-B0A7-A06ECB0C905B}" destId="{E2A9B111-2751-44B8-A6B9-FDE92F91ADF7}" srcOrd="1" destOrd="0" presId="urn:microsoft.com/office/officeart/2009/3/layout/StepUpProcess"/>
    <dgm:cxn modelId="{23C73D48-411C-4FEB-8B0C-239ED4A3F6B6}" type="presParOf" srcId="{13219D18-8CE3-4A86-B0A7-A06ECB0C905B}" destId="{1C36BD92-B64F-4C4E-B046-5C96B5BE1455}" srcOrd="2" destOrd="0" presId="urn:microsoft.com/office/officeart/2009/3/layout/StepUpProcess"/>
    <dgm:cxn modelId="{267433AE-6189-4FDE-86C5-834F81010CB3}" type="presParOf" srcId="{A28DB744-0609-46DC-B684-EFFC87D3E177}" destId="{B6776155-95DD-494C-84B6-FA2AAC84FB8D}" srcOrd="1" destOrd="0" presId="urn:microsoft.com/office/officeart/2009/3/layout/StepUpProcess"/>
    <dgm:cxn modelId="{CFC4B120-90B4-4DA4-8A4D-99E6B861A02D}" type="presParOf" srcId="{B6776155-95DD-494C-84B6-FA2AAC84FB8D}" destId="{BC697E56-D167-48D6-8256-3BE6CD08C66C}" srcOrd="0" destOrd="0" presId="urn:microsoft.com/office/officeart/2009/3/layout/StepUpProcess"/>
    <dgm:cxn modelId="{22E4EAFC-1A6E-448C-8ABA-313114EF1D31}" type="presParOf" srcId="{A28DB744-0609-46DC-B684-EFFC87D3E177}" destId="{E3E3D57E-2B5C-4A22-BE2E-B6B7A124C297}" srcOrd="2" destOrd="0" presId="urn:microsoft.com/office/officeart/2009/3/layout/StepUpProcess"/>
    <dgm:cxn modelId="{1ACF477F-1F8C-4029-8D9A-0485D2D2AF3B}" type="presParOf" srcId="{E3E3D57E-2B5C-4A22-BE2E-B6B7A124C297}" destId="{634CFB67-8AEC-4262-BE2D-0E669D8FB3B1}" srcOrd="0" destOrd="0" presId="urn:microsoft.com/office/officeart/2009/3/layout/StepUpProcess"/>
    <dgm:cxn modelId="{A200F62F-8025-499A-BD8A-28CE639C2650}" type="presParOf" srcId="{E3E3D57E-2B5C-4A22-BE2E-B6B7A124C297}" destId="{89F5B36B-FE42-4F98-931F-0D9E4DCC3741}" srcOrd="1" destOrd="0" presId="urn:microsoft.com/office/officeart/2009/3/layout/StepUpProcess"/>
    <dgm:cxn modelId="{7BD86647-A006-4FA8-A09C-1293F02B4969}" type="presParOf" srcId="{E3E3D57E-2B5C-4A22-BE2E-B6B7A124C297}" destId="{35758F04-1424-4C04-B10C-379924CF9291}" srcOrd="2" destOrd="0" presId="urn:microsoft.com/office/officeart/2009/3/layout/StepUpProcess"/>
    <dgm:cxn modelId="{8CA4DEDF-BB10-4BEF-B9D2-3A5878B1A122}" type="presParOf" srcId="{A28DB744-0609-46DC-B684-EFFC87D3E177}" destId="{E737C811-1C23-4DDA-A31F-ED3F6DB68969}" srcOrd="3" destOrd="0" presId="urn:microsoft.com/office/officeart/2009/3/layout/StepUpProcess"/>
    <dgm:cxn modelId="{201433C5-A3FA-49DB-9F24-08B7EE99BC1D}" type="presParOf" srcId="{E737C811-1C23-4DDA-A31F-ED3F6DB68969}" destId="{4FDD716E-10F4-48A7-8800-545C74CD1D2D}" srcOrd="0" destOrd="0" presId="urn:microsoft.com/office/officeart/2009/3/layout/StepUpProcess"/>
    <dgm:cxn modelId="{376E4F3A-540E-4321-8DAF-B526E75E2D24}" type="presParOf" srcId="{A28DB744-0609-46DC-B684-EFFC87D3E177}" destId="{597D80BA-19DD-4EC1-952F-980EABEB10E3}" srcOrd="4" destOrd="0" presId="urn:microsoft.com/office/officeart/2009/3/layout/StepUpProcess"/>
    <dgm:cxn modelId="{27F81118-9B48-4AA5-A790-5DE17FC08CA7}" type="presParOf" srcId="{597D80BA-19DD-4EC1-952F-980EABEB10E3}" destId="{C946D49E-DF13-4E19-BD9D-FC01EC0EE844}" srcOrd="0" destOrd="0" presId="urn:microsoft.com/office/officeart/2009/3/layout/StepUpProcess"/>
    <dgm:cxn modelId="{3275B3A3-0A58-4629-B6C9-580D8131D2F1}" type="presParOf" srcId="{597D80BA-19DD-4EC1-952F-980EABEB10E3}" destId="{9B7949A7-0118-4528-9292-51F94AA9306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FEF19-42BF-4988-9DD1-C93F839A5F4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F3ECB4-EA31-4852-AD7B-B50F2DC08C3D}">
      <dgm:prSet phldrT="[Текст]" custT="1"/>
      <dgm:spPr>
        <a:solidFill>
          <a:srgbClr val="CC5A28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общий объем проверенных средств 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69 393,4 </a:t>
          </a:r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тыс. руб.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4465A-384D-4D17-8D4A-DA902BF4DAF0}" type="parTrans" cxnId="{6DDB2FCF-388F-40D1-8272-042BEAEB8704}">
      <dgm:prSet/>
      <dgm:spPr/>
      <dgm:t>
        <a:bodyPr/>
        <a:lstStyle/>
        <a:p>
          <a:endParaRPr lang="ru-RU"/>
        </a:p>
      </dgm:t>
    </dgm:pt>
    <dgm:pt modelId="{9165CD3D-F5C9-4518-B8F8-0CD2101122B6}" type="sibTrans" cxnId="{6DDB2FCF-388F-40D1-8272-042BEAEB8704}">
      <dgm:prSet/>
      <dgm:spPr/>
      <dgm:t>
        <a:bodyPr/>
        <a:lstStyle/>
        <a:p>
          <a:endParaRPr lang="ru-RU"/>
        </a:p>
      </dgm:t>
    </dgm:pt>
    <dgm:pt modelId="{A50D5670-3843-4372-8C65-6BE52A0D8F0D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128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ед.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недостатков и нарушений бюджетного законодательства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1B3C1-35E0-4BC5-92B2-7E5782BB03F0}" type="parTrans" cxnId="{7C93B9E8-E7E9-4A5F-AC29-6D47DD6FCC74}">
      <dgm:prSet/>
      <dgm:spPr/>
      <dgm:t>
        <a:bodyPr/>
        <a:lstStyle/>
        <a:p>
          <a:endParaRPr lang="ru-RU"/>
        </a:p>
      </dgm:t>
    </dgm:pt>
    <dgm:pt modelId="{4DDB9676-5B0A-4E82-BB0B-2581B32CEACD}" type="sibTrans" cxnId="{7C93B9E8-E7E9-4A5F-AC29-6D47DD6FCC74}">
      <dgm:prSet/>
      <dgm:spPr/>
      <dgm:t>
        <a:bodyPr/>
        <a:lstStyle/>
        <a:p>
          <a:endParaRPr lang="ru-RU"/>
        </a:p>
      </dgm:t>
    </dgm:pt>
    <dgm:pt modelId="{21F5390F-D415-47B8-82FC-8177E0B7219F}">
      <dgm:prSet phldrT="[Текст]" custT="1"/>
      <dgm:spPr>
        <a:solidFill>
          <a:srgbClr val="E17F4D"/>
        </a:solidFill>
      </dgm:spPr>
      <dgm:t>
        <a:bodyPr/>
        <a:lstStyle/>
        <a:p>
          <a:pPr algn="ctr"/>
          <a:endParaRPr lang="ru-RU" sz="18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algn="ctr"/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общий объем нарушений составил </a:t>
          </a:r>
        </a:p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1 941,9</a:t>
          </a:r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тыс. руб. 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2200" dirty="0"/>
        </a:p>
      </dgm:t>
    </dgm:pt>
    <dgm:pt modelId="{5874936F-274A-405A-8AAC-56867766D019}" type="parTrans" cxnId="{481E3E6C-1C37-4FB9-B154-FB60EE505601}">
      <dgm:prSet/>
      <dgm:spPr/>
      <dgm:t>
        <a:bodyPr/>
        <a:lstStyle/>
        <a:p>
          <a:endParaRPr lang="ru-RU"/>
        </a:p>
      </dgm:t>
    </dgm:pt>
    <dgm:pt modelId="{78674FC2-47D3-48C7-8725-A8FA8F543F00}" type="sibTrans" cxnId="{481E3E6C-1C37-4FB9-B154-FB60EE505601}">
      <dgm:prSet/>
      <dgm:spPr/>
      <dgm:t>
        <a:bodyPr/>
        <a:lstStyle/>
        <a:p>
          <a:endParaRPr lang="ru-RU"/>
        </a:p>
      </dgm:t>
    </dgm:pt>
    <dgm:pt modelId="{A878EE55-92A0-4916-9210-67C8806F3EA9}">
      <dgm:prSet phldrT="[Текст]" custT="1"/>
      <dgm:spPr>
        <a:solidFill>
          <a:srgbClr val="A47764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Нарушения выявлены у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объектов контроля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209AD8FC-BB82-4064-BDCB-125BAEA73813}" type="parTrans" cxnId="{A9281068-0F65-46B1-B4BF-C49B025E8834}">
      <dgm:prSet/>
      <dgm:spPr/>
      <dgm:t>
        <a:bodyPr/>
        <a:lstStyle/>
        <a:p>
          <a:endParaRPr lang="ru-RU"/>
        </a:p>
      </dgm:t>
    </dgm:pt>
    <dgm:pt modelId="{C29C11EF-9EFD-47BC-AEDB-943246C31304}" type="sibTrans" cxnId="{A9281068-0F65-46B1-B4BF-C49B025E8834}">
      <dgm:prSet/>
      <dgm:spPr/>
      <dgm:t>
        <a:bodyPr/>
        <a:lstStyle/>
        <a:p>
          <a:endParaRPr lang="ru-RU"/>
        </a:p>
      </dgm:t>
    </dgm:pt>
    <dgm:pt modelId="{037EBBF3-24F3-48E8-99FC-44688C48BC15}">
      <dgm:prSet phldrT="[Текст]" custT="1"/>
      <dgm:spPr>
        <a:solidFill>
          <a:srgbClr val="758696"/>
        </a:solidFill>
      </dgm:spPr>
      <dgm:t>
        <a:bodyPr/>
        <a:lstStyle/>
        <a:p>
          <a:endParaRPr lang="ru-RU" sz="16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устранено нарушений и недостатков на сумму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626,9 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тыс. руб.; возмещено в бюджет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11,9 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тыс. руб. 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dirty="0"/>
        </a:p>
      </dgm:t>
    </dgm:pt>
    <dgm:pt modelId="{84954E0A-8DB8-4BCE-B743-4B9C92F9236C}" type="parTrans" cxnId="{038C1064-2363-4A48-9F19-C64CEB1B0801}">
      <dgm:prSet/>
      <dgm:spPr/>
      <dgm:t>
        <a:bodyPr/>
        <a:lstStyle/>
        <a:p>
          <a:endParaRPr lang="ru-RU"/>
        </a:p>
      </dgm:t>
    </dgm:pt>
    <dgm:pt modelId="{0513556C-E870-4E93-8D43-57388C7699DC}" type="sibTrans" cxnId="{038C1064-2363-4A48-9F19-C64CEB1B0801}">
      <dgm:prSet/>
      <dgm:spPr/>
      <dgm:t>
        <a:bodyPr/>
        <a:lstStyle/>
        <a:p>
          <a:endParaRPr lang="ru-RU"/>
        </a:p>
      </dgm:t>
    </dgm:pt>
    <dgm:pt modelId="{C1047DDC-566B-4C49-AC02-A130C9B0D9FD}" type="pres">
      <dgm:prSet presAssocID="{7B1FEF19-42BF-4988-9DD1-C93F839A5F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63FE3-6889-422B-8A56-CCB6769C96DA}" type="pres">
      <dgm:prSet presAssocID="{32F3ECB4-EA31-4852-AD7B-B50F2DC08C3D}" presName="vertOne" presStyleCnt="0"/>
      <dgm:spPr/>
    </dgm:pt>
    <dgm:pt modelId="{466891B6-F7D3-4255-89F1-4304140621A6}" type="pres">
      <dgm:prSet presAssocID="{32F3ECB4-EA31-4852-AD7B-B50F2DC08C3D}" presName="txOne" presStyleLbl="node0" presStyleIdx="0" presStyleCnt="1" custLinFactY="-428" custLinFactNeighborX="-3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72E2C4-A10E-48F2-8B17-4FA874D2923C}" type="pres">
      <dgm:prSet presAssocID="{32F3ECB4-EA31-4852-AD7B-B50F2DC08C3D}" presName="parTransOne" presStyleCnt="0"/>
      <dgm:spPr/>
    </dgm:pt>
    <dgm:pt modelId="{E21B2EC9-1A53-45F7-B995-8C0C49387BF2}" type="pres">
      <dgm:prSet presAssocID="{32F3ECB4-EA31-4852-AD7B-B50F2DC08C3D}" presName="horzOne" presStyleCnt="0"/>
      <dgm:spPr/>
    </dgm:pt>
    <dgm:pt modelId="{0905CA19-79CB-4E82-BD0C-D5752897E69E}" type="pres">
      <dgm:prSet presAssocID="{A50D5670-3843-4372-8C65-6BE52A0D8F0D}" presName="vertTwo" presStyleCnt="0"/>
      <dgm:spPr/>
    </dgm:pt>
    <dgm:pt modelId="{FBF446CB-FAC9-46B8-9D3F-9D0E8C035FA1}" type="pres">
      <dgm:prSet presAssocID="{A50D5670-3843-4372-8C65-6BE52A0D8F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F360BF-A215-40B3-A814-C15F0B8835ED}" type="pres">
      <dgm:prSet presAssocID="{A50D5670-3843-4372-8C65-6BE52A0D8F0D}" presName="parTransTwo" presStyleCnt="0"/>
      <dgm:spPr/>
    </dgm:pt>
    <dgm:pt modelId="{D05F641D-AE6D-41B7-BCDD-56005B60BF23}" type="pres">
      <dgm:prSet presAssocID="{A50D5670-3843-4372-8C65-6BE52A0D8F0D}" presName="horzTwo" presStyleCnt="0"/>
      <dgm:spPr/>
    </dgm:pt>
    <dgm:pt modelId="{DBBE5637-370D-40D4-AA25-4CF9C033CE4E}" type="pres">
      <dgm:prSet presAssocID="{21F5390F-D415-47B8-82FC-8177E0B7219F}" presName="vertThree" presStyleCnt="0"/>
      <dgm:spPr/>
    </dgm:pt>
    <dgm:pt modelId="{C2B687E7-DED9-4368-8726-87BDA6E7CC2A}" type="pres">
      <dgm:prSet presAssocID="{21F5390F-D415-47B8-82FC-8177E0B7219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63AD8-C0F8-4A70-84F5-E57BB0181AC5}" type="pres">
      <dgm:prSet presAssocID="{21F5390F-D415-47B8-82FC-8177E0B7219F}" presName="horzThree" presStyleCnt="0"/>
      <dgm:spPr/>
    </dgm:pt>
    <dgm:pt modelId="{F70AF3C7-8798-43BE-A4AE-996645D2D0D3}" type="pres">
      <dgm:prSet presAssocID="{4DDB9676-5B0A-4E82-BB0B-2581B32CEACD}" presName="sibSpaceTwo" presStyleCnt="0"/>
      <dgm:spPr/>
    </dgm:pt>
    <dgm:pt modelId="{2BA3652E-9E9F-4EB3-A569-E068A88DA056}" type="pres">
      <dgm:prSet presAssocID="{A878EE55-92A0-4916-9210-67C8806F3EA9}" presName="vertTwo" presStyleCnt="0"/>
      <dgm:spPr/>
    </dgm:pt>
    <dgm:pt modelId="{C41EC248-CA36-4A3A-8D34-C194D3CD71DB}" type="pres">
      <dgm:prSet presAssocID="{A878EE55-92A0-4916-9210-67C8806F3EA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24D0B-F7E3-410F-A136-D74832F3A22C}" type="pres">
      <dgm:prSet presAssocID="{A878EE55-92A0-4916-9210-67C8806F3EA9}" presName="parTransTwo" presStyleCnt="0"/>
      <dgm:spPr/>
    </dgm:pt>
    <dgm:pt modelId="{95846B5A-1A74-4E34-9D34-0F00D0015127}" type="pres">
      <dgm:prSet presAssocID="{A878EE55-92A0-4916-9210-67C8806F3EA9}" presName="horzTwo" presStyleCnt="0"/>
      <dgm:spPr/>
    </dgm:pt>
    <dgm:pt modelId="{3D4316F5-E866-4474-80E5-52E45FEB6279}" type="pres">
      <dgm:prSet presAssocID="{037EBBF3-24F3-48E8-99FC-44688C48BC15}" presName="vertThree" presStyleCnt="0"/>
      <dgm:spPr/>
    </dgm:pt>
    <dgm:pt modelId="{46BB0668-7287-4DCF-A4A1-0B20F31C33DB}" type="pres">
      <dgm:prSet presAssocID="{037EBBF3-24F3-48E8-99FC-44688C48BC1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48A502-263A-4AC0-A0C0-774737B8F282}" type="pres">
      <dgm:prSet presAssocID="{037EBBF3-24F3-48E8-99FC-44688C48BC15}" presName="horzThree" presStyleCnt="0"/>
      <dgm:spPr/>
    </dgm:pt>
  </dgm:ptLst>
  <dgm:cxnLst>
    <dgm:cxn modelId="{481E3E6C-1C37-4FB9-B154-FB60EE505601}" srcId="{A50D5670-3843-4372-8C65-6BE52A0D8F0D}" destId="{21F5390F-D415-47B8-82FC-8177E0B7219F}" srcOrd="0" destOrd="0" parTransId="{5874936F-274A-405A-8AAC-56867766D019}" sibTransId="{78674FC2-47D3-48C7-8725-A8FA8F543F00}"/>
    <dgm:cxn modelId="{3B2EEDA5-2723-4B61-B36C-C010078EA401}" type="presOf" srcId="{A878EE55-92A0-4916-9210-67C8806F3EA9}" destId="{C41EC248-CA36-4A3A-8D34-C194D3CD71DB}" srcOrd="0" destOrd="0" presId="urn:microsoft.com/office/officeart/2005/8/layout/hierarchy4"/>
    <dgm:cxn modelId="{6DDB2FCF-388F-40D1-8272-042BEAEB8704}" srcId="{7B1FEF19-42BF-4988-9DD1-C93F839A5F47}" destId="{32F3ECB4-EA31-4852-AD7B-B50F2DC08C3D}" srcOrd="0" destOrd="0" parTransId="{11F4465A-384D-4D17-8D4A-DA902BF4DAF0}" sibTransId="{9165CD3D-F5C9-4518-B8F8-0CD2101122B6}"/>
    <dgm:cxn modelId="{3EECEA13-BE2E-460E-AE3A-EB0AD13F75D0}" type="presOf" srcId="{037EBBF3-24F3-48E8-99FC-44688C48BC15}" destId="{46BB0668-7287-4DCF-A4A1-0B20F31C33DB}" srcOrd="0" destOrd="0" presId="urn:microsoft.com/office/officeart/2005/8/layout/hierarchy4"/>
    <dgm:cxn modelId="{2798B15F-A9D1-4D9F-9217-E28CF0E1A265}" type="presOf" srcId="{A50D5670-3843-4372-8C65-6BE52A0D8F0D}" destId="{FBF446CB-FAC9-46B8-9D3F-9D0E8C035FA1}" srcOrd="0" destOrd="0" presId="urn:microsoft.com/office/officeart/2005/8/layout/hierarchy4"/>
    <dgm:cxn modelId="{7C93B9E8-E7E9-4A5F-AC29-6D47DD6FCC74}" srcId="{32F3ECB4-EA31-4852-AD7B-B50F2DC08C3D}" destId="{A50D5670-3843-4372-8C65-6BE52A0D8F0D}" srcOrd="0" destOrd="0" parTransId="{3AC1B3C1-35E0-4BC5-92B2-7E5782BB03F0}" sibTransId="{4DDB9676-5B0A-4E82-BB0B-2581B32CEACD}"/>
    <dgm:cxn modelId="{997EF483-F806-44AB-8D56-D0DFBCA4B08C}" type="presOf" srcId="{32F3ECB4-EA31-4852-AD7B-B50F2DC08C3D}" destId="{466891B6-F7D3-4255-89F1-4304140621A6}" srcOrd="0" destOrd="0" presId="urn:microsoft.com/office/officeart/2005/8/layout/hierarchy4"/>
    <dgm:cxn modelId="{01AD705B-3250-4848-A3C6-2C93FB861B5E}" type="presOf" srcId="{7B1FEF19-42BF-4988-9DD1-C93F839A5F47}" destId="{C1047DDC-566B-4C49-AC02-A130C9B0D9FD}" srcOrd="0" destOrd="0" presId="urn:microsoft.com/office/officeart/2005/8/layout/hierarchy4"/>
    <dgm:cxn modelId="{B4ECC3E1-0069-4D38-9ECA-FF0FE9B9BDB7}" type="presOf" srcId="{21F5390F-D415-47B8-82FC-8177E0B7219F}" destId="{C2B687E7-DED9-4368-8726-87BDA6E7CC2A}" srcOrd="0" destOrd="0" presId="urn:microsoft.com/office/officeart/2005/8/layout/hierarchy4"/>
    <dgm:cxn modelId="{A9281068-0F65-46B1-B4BF-C49B025E8834}" srcId="{32F3ECB4-EA31-4852-AD7B-B50F2DC08C3D}" destId="{A878EE55-92A0-4916-9210-67C8806F3EA9}" srcOrd="1" destOrd="0" parTransId="{209AD8FC-BB82-4064-BDCB-125BAEA73813}" sibTransId="{C29C11EF-9EFD-47BC-AEDB-943246C31304}"/>
    <dgm:cxn modelId="{038C1064-2363-4A48-9F19-C64CEB1B0801}" srcId="{A878EE55-92A0-4916-9210-67C8806F3EA9}" destId="{037EBBF3-24F3-48E8-99FC-44688C48BC15}" srcOrd="0" destOrd="0" parTransId="{84954E0A-8DB8-4BCE-B743-4B9C92F9236C}" sibTransId="{0513556C-E870-4E93-8D43-57388C7699DC}"/>
    <dgm:cxn modelId="{A95933AF-A0E3-44DD-B868-7D74F1919BDC}" type="presParOf" srcId="{C1047DDC-566B-4C49-AC02-A130C9B0D9FD}" destId="{70C63FE3-6889-422B-8A56-CCB6769C96DA}" srcOrd="0" destOrd="0" presId="urn:microsoft.com/office/officeart/2005/8/layout/hierarchy4"/>
    <dgm:cxn modelId="{5E4A5802-8A39-46B5-8744-69358DF4CAA0}" type="presParOf" srcId="{70C63FE3-6889-422B-8A56-CCB6769C96DA}" destId="{466891B6-F7D3-4255-89F1-4304140621A6}" srcOrd="0" destOrd="0" presId="urn:microsoft.com/office/officeart/2005/8/layout/hierarchy4"/>
    <dgm:cxn modelId="{987B532B-FC9C-419B-9B1B-FB8537E919D6}" type="presParOf" srcId="{70C63FE3-6889-422B-8A56-CCB6769C96DA}" destId="{9A72E2C4-A10E-48F2-8B17-4FA874D2923C}" srcOrd="1" destOrd="0" presId="urn:microsoft.com/office/officeart/2005/8/layout/hierarchy4"/>
    <dgm:cxn modelId="{FA0FFC1C-B193-4FE9-85A0-098BDA91A292}" type="presParOf" srcId="{70C63FE3-6889-422B-8A56-CCB6769C96DA}" destId="{E21B2EC9-1A53-45F7-B995-8C0C49387BF2}" srcOrd="2" destOrd="0" presId="urn:microsoft.com/office/officeart/2005/8/layout/hierarchy4"/>
    <dgm:cxn modelId="{7045112F-BBD6-4809-AF0C-C3A877FE7A49}" type="presParOf" srcId="{E21B2EC9-1A53-45F7-B995-8C0C49387BF2}" destId="{0905CA19-79CB-4E82-BD0C-D5752897E69E}" srcOrd="0" destOrd="0" presId="urn:microsoft.com/office/officeart/2005/8/layout/hierarchy4"/>
    <dgm:cxn modelId="{E26675AE-12B2-428C-A196-A3A52B5C0B73}" type="presParOf" srcId="{0905CA19-79CB-4E82-BD0C-D5752897E69E}" destId="{FBF446CB-FAC9-46B8-9D3F-9D0E8C035FA1}" srcOrd="0" destOrd="0" presId="urn:microsoft.com/office/officeart/2005/8/layout/hierarchy4"/>
    <dgm:cxn modelId="{8F5DB434-0EC3-418B-9294-9233D5FE91CE}" type="presParOf" srcId="{0905CA19-79CB-4E82-BD0C-D5752897E69E}" destId="{37F360BF-A215-40B3-A814-C15F0B8835ED}" srcOrd="1" destOrd="0" presId="urn:microsoft.com/office/officeart/2005/8/layout/hierarchy4"/>
    <dgm:cxn modelId="{14CEBF32-79DC-4F51-90F1-2A81BBA516BF}" type="presParOf" srcId="{0905CA19-79CB-4E82-BD0C-D5752897E69E}" destId="{D05F641D-AE6D-41B7-BCDD-56005B60BF23}" srcOrd="2" destOrd="0" presId="urn:microsoft.com/office/officeart/2005/8/layout/hierarchy4"/>
    <dgm:cxn modelId="{BDC81244-FE1D-43F1-B9D0-D36D101904C0}" type="presParOf" srcId="{D05F641D-AE6D-41B7-BCDD-56005B60BF23}" destId="{DBBE5637-370D-40D4-AA25-4CF9C033CE4E}" srcOrd="0" destOrd="0" presId="urn:microsoft.com/office/officeart/2005/8/layout/hierarchy4"/>
    <dgm:cxn modelId="{B405533F-E07F-4E69-BD67-E094AC009CF4}" type="presParOf" srcId="{DBBE5637-370D-40D4-AA25-4CF9C033CE4E}" destId="{C2B687E7-DED9-4368-8726-87BDA6E7CC2A}" srcOrd="0" destOrd="0" presId="urn:microsoft.com/office/officeart/2005/8/layout/hierarchy4"/>
    <dgm:cxn modelId="{B7829FC8-E736-4ED2-AA80-DBA35AE78C23}" type="presParOf" srcId="{DBBE5637-370D-40D4-AA25-4CF9C033CE4E}" destId="{8E063AD8-C0F8-4A70-84F5-E57BB0181AC5}" srcOrd="1" destOrd="0" presId="urn:microsoft.com/office/officeart/2005/8/layout/hierarchy4"/>
    <dgm:cxn modelId="{FEB5B155-2AE4-4363-8D69-A78E5DF70F2B}" type="presParOf" srcId="{E21B2EC9-1A53-45F7-B995-8C0C49387BF2}" destId="{F70AF3C7-8798-43BE-A4AE-996645D2D0D3}" srcOrd="1" destOrd="0" presId="urn:microsoft.com/office/officeart/2005/8/layout/hierarchy4"/>
    <dgm:cxn modelId="{0F29E47F-5B51-4F16-99A8-7938088960D8}" type="presParOf" srcId="{E21B2EC9-1A53-45F7-B995-8C0C49387BF2}" destId="{2BA3652E-9E9F-4EB3-A569-E068A88DA056}" srcOrd="2" destOrd="0" presId="urn:microsoft.com/office/officeart/2005/8/layout/hierarchy4"/>
    <dgm:cxn modelId="{24CF1022-D6D5-4334-A298-22AB2DEBFBCE}" type="presParOf" srcId="{2BA3652E-9E9F-4EB3-A569-E068A88DA056}" destId="{C41EC248-CA36-4A3A-8D34-C194D3CD71DB}" srcOrd="0" destOrd="0" presId="urn:microsoft.com/office/officeart/2005/8/layout/hierarchy4"/>
    <dgm:cxn modelId="{E1F77FFA-782C-4CD6-8FA9-DC5A4F124C75}" type="presParOf" srcId="{2BA3652E-9E9F-4EB3-A569-E068A88DA056}" destId="{62424D0B-F7E3-410F-A136-D74832F3A22C}" srcOrd="1" destOrd="0" presId="urn:microsoft.com/office/officeart/2005/8/layout/hierarchy4"/>
    <dgm:cxn modelId="{B35A4D07-F3BB-4CEF-9660-29565C19A33C}" type="presParOf" srcId="{2BA3652E-9E9F-4EB3-A569-E068A88DA056}" destId="{95846B5A-1A74-4E34-9D34-0F00D0015127}" srcOrd="2" destOrd="0" presId="urn:microsoft.com/office/officeart/2005/8/layout/hierarchy4"/>
    <dgm:cxn modelId="{A18A1945-9807-4A01-BB9E-040B63031042}" type="presParOf" srcId="{95846B5A-1A74-4E34-9D34-0F00D0015127}" destId="{3D4316F5-E866-4474-80E5-52E45FEB6279}" srcOrd="0" destOrd="0" presId="urn:microsoft.com/office/officeart/2005/8/layout/hierarchy4"/>
    <dgm:cxn modelId="{1D80E4B7-62C4-411B-930D-C6B243D11BF8}" type="presParOf" srcId="{3D4316F5-E866-4474-80E5-52E45FEB6279}" destId="{46BB0668-7287-4DCF-A4A1-0B20F31C33DB}" srcOrd="0" destOrd="0" presId="urn:microsoft.com/office/officeart/2005/8/layout/hierarchy4"/>
    <dgm:cxn modelId="{F30FC292-5656-4E2B-A9CA-F47ECCEF836A}" type="presParOf" srcId="{3D4316F5-E866-4474-80E5-52E45FEB6279}" destId="{3348A502-263A-4AC0-A0C0-774737B8F2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F1DB6A-3F58-4495-8FBC-0809833B379A}">
      <dsp:nvSpPr>
        <dsp:cNvPr id="0" name=""/>
        <dsp:cNvSpPr/>
      </dsp:nvSpPr>
      <dsp:spPr>
        <a:xfrm rot="5400000">
          <a:off x="358392" y="990435"/>
          <a:ext cx="1077418" cy="1792800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E2A9B111-2751-44B8-A6B9-FDE92F91ADF7}">
      <dsp:nvSpPr>
        <dsp:cNvPr id="0" name=""/>
        <dsp:cNvSpPr/>
      </dsp:nvSpPr>
      <dsp:spPr>
        <a:xfrm>
          <a:off x="178544" y="1526096"/>
          <a:ext cx="1618550" cy="141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контрольных мероприятий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544" y="1526096"/>
        <a:ext cx="1618550" cy="1418754"/>
      </dsp:txXfrm>
    </dsp:sp>
    <dsp:sp modelId="{1C36BD92-B64F-4C4E-B046-5C96B5BE1455}">
      <dsp:nvSpPr>
        <dsp:cNvPr id="0" name=""/>
        <dsp:cNvSpPr/>
      </dsp:nvSpPr>
      <dsp:spPr>
        <a:xfrm>
          <a:off x="1491707" y="858447"/>
          <a:ext cx="305386" cy="305386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0"/>
            <a:satOff val="3962"/>
            <a:lumOff val="14135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3962"/>
              <a:lumOff val="14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CFB67-8AEC-4262-BE2D-0E669D8FB3B1}">
      <dsp:nvSpPr>
        <dsp:cNvPr id="0" name=""/>
        <dsp:cNvSpPr/>
      </dsp:nvSpPr>
      <dsp:spPr>
        <a:xfrm rot="5400000">
          <a:off x="2355562" y="382955"/>
          <a:ext cx="1077418" cy="19676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7924"/>
            <a:lumOff val="2827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7924"/>
              <a:lumOff val="282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5B36B-FE42-4F98-931F-0D9E4DCC3741}">
      <dsp:nvSpPr>
        <dsp:cNvPr id="0" name=""/>
        <dsp:cNvSpPr/>
      </dsp:nvSpPr>
      <dsp:spPr>
        <a:xfrm>
          <a:off x="1982123" y="1035791"/>
          <a:ext cx="2432276" cy="141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88900" lvl="0" indent="-889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проверки: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2123" y="1035791"/>
        <a:ext cx="2432276" cy="1418754"/>
      </dsp:txXfrm>
    </dsp:sp>
    <dsp:sp modelId="{35758F04-1424-4C04-B10C-379924CF9291}">
      <dsp:nvSpPr>
        <dsp:cNvPr id="0" name=""/>
        <dsp:cNvSpPr/>
      </dsp:nvSpPr>
      <dsp:spPr>
        <a:xfrm>
          <a:off x="3546259" y="401185"/>
          <a:ext cx="305386" cy="305386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0"/>
            <a:satOff val="7924"/>
            <a:lumOff val="2827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7924"/>
              <a:lumOff val="282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6D49E-DF13-4E19-BD9D-FC01EC0EE844}">
      <dsp:nvSpPr>
        <dsp:cNvPr id="0" name=""/>
        <dsp:cNvSpPr/>
      </dsp:nvSpPr>
      <dsp:spPr>
        <a:xfrm rot="5400000">
          <a:off x="4321236" y="9825"/>
          <a:ext cx="1077418" cy="17928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3962"/>
            <a:lumOff val="14135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3962"/>
              <a:lumOff val="14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949A7-0118-4528-9292-51F94AA93061}">
      <dsp:nvSpPr>
        <dsp:cNvPr id="0" name=""/>
        <dsp:cNvSpPr/>
      </dsp:nvSpPr>
      <dsp:spPr>
        <a:xfrm>
          <a:off x="4141388" y="545487"/>
          <a:ext cx="1618550" cy="141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Проверено             бюджетных средств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1388" y="545487"/>
        <a:ext cx="1618550" cy="14187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891B6-F7D3-4255-89F1-4304140621A6}">
      <dsp:nvSpPr>
        <dsp:cNvPr id="0" name=""/>
        <dsp:cNvSpPr/>
      </dsp:nvSpPr>
      <dsp:spPr>
        <a:xfrm>
          <a:off x="0" y="0"/>
          <a:ext cx="3813606" cy="1631782"/>
        </a:xfrm>
        <a:prstGeom prst="roundRect">
          <a:avLst>
            <a:gd name="adj" fmla="val 10000"/>
          </a:avLst>
        </a:prstGeom>
        <a:solidFill>
          <a:srgbClr val="CC5A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общий объем проверенных средств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69 393,4 </a:t>
          </a: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тыс. руб.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813606" cy="1631782"/>
      </dsp:txXfrm>
    </dsp:sp>
    <dsp:sp modelId="{FBF446CB-FAC9-46B8-9D3F-9D0E8C035FA1}">
      <dsp:nvSpPr>
        <dsp:cNvPr id="0" name=""/>
        <dsp:cNvSpPr/>
      </dsp:nvSpPr>
      <dsp:spPr>
        <a:xfrm>
          <a:off x="1408" y="1704388"/>
          <a:ext cx="1829945" cy="163178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128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ед.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недостатков и нарушений бюджетного законодательства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8" y="1704388"/>
        <a:ext cx="1829945" cy="1631782"/>
      </dsp:txXfrm>
    </dsp:sp>
    <dsp:sp modelId="{C2B687E7-DED9-4368-8726-87BDA6E7CC2A}">
      <dsp:nvSpPr>
        <dsp:cNvPr id="0" name=""/>
        <dsp:cNvSpPr/>
      </dsp:nvSpPr>
      <dsp:spPr>
        <a:xfrm>
          <a:off x="1408" y="3405358"/>
          <a:ext cx="1829945" cy="1631782"/>
        </a:xfrm>
        <a:prstGeom prst="roundRect">
          <a:avLst>
            <a:gd name="adj" fmla="val 10000"/>
          </a:avLst>
        </a:prstGeom>
        <a:solidFill>
          <a:srgbClr val="E17F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общий объем нарушений составил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1 941,9</a:t>
          </a: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тыс. руб. 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408" y="3405358"/>
        <a:ext cx="1829945" cy="1631782"/>
      </dsp:txXfrm>
    </dsp:sp>
    <dsp:sp modelId="{C41EC248-CA36-4A3A-8D34-C194D3CD71DB}">
      <dsp:nvSpPr>
        <dsp:cNvPr id="0" name=""/>
        <dsp:cNvSpPr/>
      </dsp:nvSpPr>
      <dsp:spPr>
        <a:xfrm>
          <a:off x="1985069" y="1704388"/>
          <a:ext cx="1829945" cy="1631782"/>
        </a:xfrm>
        <a:prstGeom prst="roundRect">
          <a:avLst>
            <a:gd name="adj" fmla="val 10000"/>
          </a:avLst>
        </a:prstGeom>
        <a:solidFill>
          <a:srgbClr val="A477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Нарушения выявлены у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объектов контроля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985069" y="1704388"/>
        <a:ext cx="1829945" cy="1631782"/>
      </dsp:txXfrm>
    </dsp:sp>
    <dsp:sp modelId="{46BB0668-7287-4DCF-A4A1-0B20F31C33DB}">
      <dsp:nvSpPr>
        <dsp:cNvPr id="0" name=""/>
        <dsp:cNvSpPr/>
      </dsp:nvSpPr>
      <dsp:spPr>
        <a:xfrm>
          <a:off x="1985069" y="3405358"/>
          <a:ext cx="1829945" cy="1631782"/>
        </a:xfrm>
        <a:prstGeom prst="roundRect">
          <a:avLst>
            <a:gd name="adj" fmla="val 10000"/>
          </a:avLst>
        </a:prstGeom>
        <a:solidFill>
          <a:srgbClr val="7586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устранено нарушений и недостатков на сумму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626,9 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тыс. руб.; возмещено в бюджет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11,9 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тыс. руб. 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985069" y="3405358"/>
        <a:ext cx="1829945" cy="163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12F2-7C1A-428F-8726-169375AC9F4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F611-9F77-420B-A5E3-287EDD6CF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06715-strogie-fony-dlia-prezentatsii-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rgbClr val="000086"/>
                </a:solidFill>
                <a:latin typeface="+mn-lt"/>
                <a:ea typeface="+mn-ea"/>
                <a:cs typeface="+mn-cs"/>
              </a:rPr>
              <a:t>Отчет о деятельности  </a:t>
            </a:r>
            <a:r>
              <a:rPr lang="ru-RU" sz="4000" b="1" dirty="0">
                <a:solidFill>
                  <a:srgbClr val="000086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rgbClr val="000086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0086"/>
                </a:solidFill>
                <a:latin typeface="+mn-lt"/>
                <a:ea typeface="+mn-ea"/>
                <a:cs typeface="+mn-cs"/>
              </a:rPr>
              <a:t>Ревизионной комиссии Новохопёрского  муниципального района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165304"/>
            <a:ext cx="7016824" cy="50405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000086"/>
                </a:solidFill>
              </a:rPr>
              <a:t>Председатель   Калашникова С.Е</a:t>
            </a:r>
            <a:r>
              <a:rPr lang="ru-RU" sz="2200" b="1" dirty="0" smtClean="0">
                <a:solidFill>
                  <a:srgbClr val="000099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novohopersk_rayon_fl_n110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766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Основные показатели деятельности 2023 года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1613586633_2-p-foni-dlya-finansovikh-prezentatsi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40" y="0"/>
            <a:ext cx="914744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412776"/>
          <a:ext cx="799288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364"/>
                <a:gridCol w="1008112"/>
                <a:gridCol w="1345260"/>
                <a:gridCol w="1368152"/>
              </a:tblGrid>
              <a:tr h="5505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Ед. изм.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Справочно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  <a:tr h="46572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1. Объем проверенных средств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</a:p>
                    <a:p>
                      <a:pPr algn="ctr"/>
                      <a:endParaRPr lang="ru-RU" sz="2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3 992 692,6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3 305 297,2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  <a:tr h="58293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2. Проведено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 контрольных и экспертно-аналитических мероприятий, в том числе: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37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39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2.1.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Проведено 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контрольных мероприятий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  <a:tr h="58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2.2. Проведено 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экспертно-аналитических мероприятий</a:t>
                      </a:r>
                      <a:endParaRPr lang="ru-RU" sz="15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31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33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  <a:tr h="56911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3. Количество объектов контроля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ru-RU" sz="15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500" b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  <a:tr h="58293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4. Выявлено нарушений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законодательства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</a:rPr>
                        <a:t>1 941,9</a:t>
                      </a:r>
                      <a:endParaRPr lang="ru-RU" sz="1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262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rgbClr val="C00000"/>
                          </a:solidFill>
                        </a:rPr>
                        <a:t>2 050,9</a:t>
                      </a:r>
                      <a:endParaRPr lang="ru-RU" sz="15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  <a:tr h="58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5. Устранено выявленных нарушений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37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626,9</a:t>
                      </a:r>
                      <a:endParaRPr lang="ru-RU" sz="15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ru-RU" sz="15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1 887,8</a:t>
                      </a:r>
                      <a:endParaRPr lang="ru-RU" sz="15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  <a:tr h="44227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6. Направлено представлений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AE7FA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7584" y="40466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Основные показатели деятельности Ревизионной комиссии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			 за 2023 год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Динамика деятельности Ревизионной комиссии за 2019 -2023 годы</a:t>
            </a:r>
            <a:endParaRPr lang="ru-RU" sz="2800" dirty="0">
              <a:solidFill>
                <a:srgbClr val="003399"/>
              </a:solidFill>
            </a:endParaRPr>
          </a:p>
        </p:txBody>
      </p:sp>
      <p:pic>
        <p:nvPicPr>
          <p:cNvPr id="4" name="Содержимое 3" descr="1613586633_2-p-foni-dlya-finansovikh-prezentatsi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971600" y="141277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332657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Динамика деятельности Ревизионной комиссии за 2019 -2023 годы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3408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8E0000"/>
                </a:solidFill>
              </a:rPr>
              <a:t>Основные показатели деятельности 2023 года</a:t>
            </a:r>
            <a:endParaRPr lang="ru-RU" sz="3000" dirty="0">
              <a:solidFill>
                <a:srgbClr val="8E0000"/>
              </a:solidFill>
            </a:endParaRPr>
          </a:p>
        </p:txBody>
      </p:sp>
      <p:pic>
        <p:nvPicPr>
          <p:cNvPr id="4" name="Содержимое 3" descr="1674323005_balthazar-club-p-finansi-estetika-oboi-2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2000" contrast="-1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Штриховая стрелка вправо 4"/>
          <p:cNvSpPr>
            <a:spLocks noChangeArrowheads="1"/>
          </p:cNvSpPr>
          <p:nvPr/>
        </p:nvSpPr>
        <p:spPr bwMode="auto">
          <a:xfrm>
            <a:off x="2555776" y="3013329"/>
            <a:ext cx="1026418" cy="612632"/>
          </a:xfrm>
          <a:prstGeom prst="stripedRightArrow">
            <a:avLst>
              <a:gd name="adj1" fmla="val 50000"/>
              <a:gd name="adj2" fmla="val 4423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Calibri"/>
                <a:ea typeface="Calibri"/>
                <a:cs typeface="Times New Roman"/>
              </a:rPr>
              <a:t>в </a:t>
            </a:r>
            <a:r>
              <a:rPr lang="ru-RU" sz="1400" b="1" dirty="0" smtClean="0">
                <a:effectLst/>
                <a:latin typeface="Calibri"/>
                <a:ea typeface="Calibri"/>
                <a:cs typeface="Times New Roman"/>
              </a:rPr>
              <a:t>части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3707904" y="3789040"/>
            <a:ext cx="4968556" cy="720080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ea typeface="Calibri"/>
                <a:cs typeface="Times New Roman"/>
              </a:rPr>
              <a:t>Нарушения при осуществлении муниципальных закупок:    </a:t>
            </a: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15 нарушений.</a:t>
            </a:r>
            <a:endParaRPr lang="ru-RU" sz="1500" dirty="0">
              <a:effectLst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707904" y="2708920"/>
            <a:ext cx="4968555" cy="864095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effectLst/>
                <a:ea typeface="Calibri"/>
                <a:cs typeface="Times New Roman"/>
              </a:rPr>
              <a:t>Нарушения ведения бухгалтерского учета, составление и предоставление финансовой отчетности: </a:t>
            </a:r>
          </a:p>
          <a:p>
            <a:pPr algn="just">
              <a:spcAft>
                <a:spcPts val="0"/>
              </a:spcAft>
            </a:pP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101 нарушение </a:t>
            </a:r>
            <a:r>
              <a:rPr lang="ru-RU" sz="15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на сумму </a:t>
            </a: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 1 941,9 тыс</a:t>
            </a:r>
            <a:r>
              <a:rPr lang="ru-RU" sz="1500" b="1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. руб.</a:t>
            </a:r>
            <a:endParaRPr lang="ru-RU" sz="1500" dirty="0">
              <a:effectLst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3707904" y="4725144"/>
            <a:ext cx="4968555" cy="792088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 smtClean="0">
                <a:effectLst/>
                <a:ea typeface="Calibri"/>
                <a:cs typeface="Times New Roman"/>
              </a:rPr>
              <a:t>Иные нарушения законодательства: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17 нарушений.</a:t>
            </a:r>
            <a:endParaRPr lang="ru-RU" sz="1500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707904" y="1844824"/>
            <a:ext cx="4968553" cy="675136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effectLst/>
                <a:ea typeface="Calibri"/>
                <a:cs typeface="Times New Roman"/>
              </a:rPr>
              <a:t>Нарушения при формировании и исполнении бюджетов:    </a:t>
            </a: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31 нарушение.</a:t>
            </a:r>
            <a:endParaRPr lang="ru-RU" sz="1500" dirty="0">
              <a:effectLst/>
              <a:ea typeface="Calibri"/>
              <a:cs typeface="Times New Roman"/>
            </a:endParaRPr>
          </a:p>
        </p:txBody>
      </p:sp>
      <p:pic>
        <p:nvPicPr>
          <p:cNvPr id="12" name="Рисунок 11" descr="http://cdn.onlinewebfonts.com/svg/img_234448.png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93225">
            <a:off x="1554966" y="5085935"/>
            <a:ext cx="1333163" cy="14933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2204864"/>
            <a:ext cx="2223864" cy="259228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114300" dir="18900000" algn="b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Выявлено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164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нарушений  законодательства  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общую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сумму              </a:t>
            </a:r>
            <a:r>
              <a:rPr lang="ru-RU" sz="1600" b="1" dirty="0" smtClean="0">
                <a:solidFill>
                  <a:srgbClr val="C00000"/>
                </a:solidFill>
              </a:rPr>
              <a:t>1 941,9 тыс</a:t>
            </a:r>
            <a:r>
              <a:rPr lang="ru-RU" sz="1600" b="1" dirty="0">
                <a:solidFill>
                  <a:srgbClr val="C00000"/>
                </a:solidFill>
              </a:rPr>
              <a:t>. руб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или </a:t>
            </a:r>
            <a:r>
              <a:rPr lang="ru-RU" sz="1600" b="1" dirty="0" smtClean="0">
                <a:solidFill>
                  <a:srgbClr val="C00000"/>
                </a:solidFill>
              </a:rPr>
              <a:t>0,1%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от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общей суммы проверенных средств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88640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E0000"/>
                </a:solidFill>
              </a:rPr>
              <a:t>Основные показатели деятельности </a:t>
            </a:r>
          </a:p>
          <a:p>
            <a:r>
              <a:rPr lang="ru-RU" sz="2800" b="1" dirty="0" smtClean="0">
                <a:solidFill>
                  <a:srgbClr val="8E0000"/>
                </a:solidFill>
              </a:rPr>
              <a:t>Ревизионной комиссии за 2023 год</a:t>
            </a:r>
            <a:endParaRPr lang="ru-RU" sz="2800" dirty="0">
              <a:solidFill>
                <a:srgbClr val="8E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Контрольная деятельность за 2023 год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6886979"/>
              </p:ext>
            </p:extLst>
          </p:nvPr>
        </p:nvGraphicFramePr>
        <p:xfrm>
          <a:off x="179512" y="2924944"/>
          <a:ext cx="576064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27584" y="3501008"/>
            <a:ext cx="792089" cy="608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6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2924944"/>
            <a:ext cx="792087" cy="648071"/>
          </a:xfrm>
          <a:prstGeom prst="roundRect">
            <a:avLst/>
          </a:prstGeom>
          <a:solidFill>
            <a:srgbClr val="F0B49D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7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7944" y="2204864"/>
            <a:ext cx="1584176" cy="950075"/>
          </a:xfrm>
          <a:prstGeom prst="roundRect">
            <a:avLst/>
          </a:prstGeom>
          <a:solidFill>
            <a:srgbClr val="E17F4D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69 393,4 </a:t>
            </a:r>
            <a:r>
              <a:rPr lang="ru-RU" b="1" dirty="0" smtClean="0">
                <a:solidFill>
                  <a:schemeClr val="tx1"/>
                </a:solidFill>
              </a:rPr>
              <a:t>тыс.руб.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14702104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764704"/>
            <a:ext cx="3246120" cy="1422369"/>
          </a:xfrm>
          <a:prstGeom prst="rect">
            <a:avLst/>
          </a:prstGeom>
        </p:spPr>
      </p:pic>
      <p:pic>
        <p:nvPicPr>
          <p:cNvPr id="23" name="Рисунок 22" descr="питание.ru (3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37335">
            <a:off x="3267063" y="4673219"/>
            <a:ext cx="2736498" cy="1927277"/>
          </a:xfrm>
          <a:prstGeom prst="rect">
            <a:avLst/>
          </a:prstGeom>
        </p:spPr>
      </p:pic>
      <p:pic>
        <p:nvPicPr>
          <p:cNvPr id="24" name="Рисунок 23" descr="фо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2924944"/>
            <a:ext cx="2946015" cy="1641351"/>
          </a:xfrm>
          <a:prstGeom prst="rect">
            <a:avLst/>
          </a:prstGeom>
        </p:spPr>
      </p:pic>
      <p:pic>
        <p:nvPicPr>
          <p:cNvPr id="25" name="Рисунок 24" descr="сервис.ru (37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285123">
            <a:off x="6232989" y="4701265"/>
            <a:ext cx="2709574" cy="1803802"/>
          </a:xfrm>
          <a:prstGeom prst="rect">
            <a:avLst/>
          </a:prstGeom>
        </p:spPr>
      </p:pic>
      <p:pic>
        <p:nvPicPr>
          <p:cNvPr id="26" name="Рисунок 25" descr="pozdravlyalochka.ru (38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5085184"/>
            <a:ext cx="2376264" cy="1666780"/>
          </a:xfrm>
          <a:prstGeom prst="rect">
            <a:avLst/>
          </a:prstGeom>
        </p:spPr>
      </p:pic>
      <p:pic>
        <p:nvPicPr>
          <p:cNvPr id="15" name="Рисунок 14" descr="переселение.ru (38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504" y="980728"/>
            <a:ext cx="2181622" cy="2181622"/>
          </a:xfrm>
          <a:prstGeom prst="rect">
            <a:avLst/>
          </a:prstGeom>
        </p:spPr>
      </p:pic>
      <p:sp>
        <p:nvSpPr>
          <p:cNvPr id="16" name="Фигура, имеющая форму буквы L 15"/>
          <p:cNvSpPr/>
          <p:nvPr/>
        </p:nvSpPr>
        <p:spPr>
          <a:xfrm rot="5400000">
            <a:off x="6516216" y="44624"/>
            <a:ext cx="1656184" cy="3240360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6012160" y="1124744"/>
            <a:ext cx="2952328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результатах контрольных мероприятий направлена в:</a:t>
            </a:r>
          </a:p>
          <a:p>
            <a:pPr lvl="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 народных депутатов Новохопёрского муниципального района;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Новохопёрского муниципального района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1613586633_2-p-foni-dlya-finansovikh-prezentatsi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43" y="0"/>
            <a:ext cx="91474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18058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Объем проверенных средств и выявленных контрольных нарушений</a:t>
            </a:r>
            <a:endParaRPr lang="ru-RU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AA5F378-F9D9-42F5-A3F5-4B677B15EDD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51CF3B-88FB-4D79-917B-0076D1338CDE}"/>
              </a:ext>
            </a:extLst>
          </p:cNvPr>
          <p:cNvSpPr txBox="1"/>
          <p:nvPr/>
        </p:nvSpPr>
        <p:spPr>
          <a:xfrm>
            <a:off x="8711782" y="1354723"/>
            <a:ext cx="221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D552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sz="2000" b="1" dirty="0">
              <a:solidFill>
                <a:srgbClr val="CD552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907573663"/>
              </p:ext>
            </p:extLst>
          </p:nvPr>
        </p:nvGraphicFramePr>
        <p:xfrm>
          <a:off x="323528" y="764704"/>
          <a:ext cx="3816424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5976" y="87606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выявленных нарушений в ходе внешнего финансового контроля в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556792"/>
            <a:ext cx="4824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требований, предъявляемых к оформлению фактов хозяйственной жизни экономического субъекта первичными учетными документами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348880"/>
            <a:ext cx="4752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Нарушение общих требований к бюджетной, бухгалтерской (финансовой) отчетности экономического субъекта, в том числе к ее составу</a:t>
            </a:r>
            <a:endParaRPr lang="ru-RU" sz="1400" dirty="0">
              <a:solidFill>
                <a:srgbClr val="CD5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364502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требований, предъявляемых к регистру бухгалтерского учета </a:t>
            </a:r>
            <a:endParaRPr lang="ru-RU" sz="1400" dirty="0">
              <a:solidFill>
                <a:srgbClr val="CD5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1" y="5301208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 при осуществлении      государственных (муниципальных) закупок и закупок отдельными видами юридических лиц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3969" y="6093296"/>
            <a:ext cx="468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400" b="1" dirty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нарушения</a:t>
            </a:r>
            <a:endParaRPr lang="ru-RU" sz="1400" dirty="0">
              <a:solidFill>
                <a:srgbClr val="CD55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3068960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 работы с денежной наличностью и порядка ведения кассовых операций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4149080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/>
              <a:t>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формировании и исполнении бюджетов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4509121"/>
            <a:ext cx="4608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1400" dirty="0" smtClean="0">
                <a:solidFill>
                  <a:srgbClr val="CD5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требований, предъявляемых к проведению и документальному оформлению результатов инвентаризации активов и обязательств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23528" y="5157192"/>
            <a:ext cx="3816424" cy="1584176"/>
            <a:chOff x="1355" y="52849"/>
            <a:chExt cx="3816424" cy="170644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355" y="828505"/>
              <a:ext cx="3816424" cy="775656"/>
            </a:xfrm>
            <a:prstGeom prst="roundRect">
              <a:avLst>
                <a:gd name="adj" fmla="val 10000"/>
              </a:avLst>
            </a:prstGeom>
            <a:solidFill>
              <a:srgbClr val="CC5A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2032" y="52849"/>
              <a:ext cx="3568342" cy="170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Внесено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представлений 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Экспертно-аналитическая деятельность за 2023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64704"/>
          <a:ext cx="8712967" cy="59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049"/>
                <a:gridCol w="901341"/>
                <a:gridCol w="1201788"/>
                <a:gridCol w="1201789"/>
              </a:tblGrid>
              <a:tr h="5021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Показатели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Ед. изм.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Справочно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53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 Объем проверенных средств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3 923 299,2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3 237 040,5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53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 Количество объектов проверки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762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Проведено экспертно-аналитических мероприятий, в том числе: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3.1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Подготовка заключения об исполнении бюджета Новохопёрского муниципального района за 2022 год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2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3.2. Подготовка заключений на годовой отчет об исполнении бюджетов городских и сельских поселений за 2022 год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2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3.3 Анализ исполнения бюджета Новохопёрского муниципального района за 1 квартал, 1 полугодие и 9 месяцев 2023 года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8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3.4. Проведение экспертизы и подготовка заключения на проект решения о бюджете района на 2024 год и плановый период 2025-2026 годов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888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3.5. Проведение экспертизы и подготовка заключений на проекты решений о бюджетах поселений на 2024 год и плановый период 2025-2026 годов.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3.6. Экспертиза проектов решений «О внесении изменений в решение «О бюджете на 2023 год и плановый период 2024-2025г.»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3.7. Экспертиза проектов нормативных правовых актов, регулирующих бюджетные правоотношения</a:t>
                      </a:r>
                      <a:endParaRPr lang="ru-RU" sz="14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957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 Выявлено нарушений</a:t>
                      </a:r>
                      <a:endParaRPr lang="ru-RU" sz="14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1674323005_balthazar-club-p-finansi-estetika-oboi-23.jpg"/>
          <p:cNvPicPr>
            <a:picLocks noChangeAspect="1"/>
          </p:cNvPicPr>
          <p:nvPr/>
        </p:nvPicPr>
        <p:blipFill>
          <a:blip r:embed="rId2" cstate="print">
            <a:lum bright="22000" contrast="-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60649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8E0000"/>
                </a:solidFill>
              </a:rPr>
              <a:t>Выявленные нарушения по экспертно-аналитической деятельности  </a:t>
            </a:r>
          </a:p>
          <a:p>
            <a:r>
              <a:rPr lang="ru-RU" sz="2200" b="1" dirty="0" smtClean="0">
                <a:solidFill>
                  <a:srgbClr val="8E0000"/>
                </a:solidFill>
              </a:rPr>
              <a:t>                                                   в 2023 году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420888"/>
            <a:ext cx="2016224" cy="252028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114300" dir="18900000" algn="b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Выявлено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36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нарушений при формировании и исполнении бюджетов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Штриховая стрелка вправо 3"/>
          <p:cNvSpPr>
            <a:spLocks noChangeArrowheads="1"/>
          </p:cNvSpPr>
          <p:nvPr/>
        </p:nvSpPr>
        <p:spPr bwMode="auto">
          <a:xfrm>
            <a:off x="2771800" y="3068960"/>
            <a:ext cx="1026418" cy="612632"/>
          </a:xfrm>
          <a:prstGeom prst="stripedRightArrow">
            <a:avLst>
              <a:gd name="adj1" fmla="val 50000"/>
              <a:gd name="adj2" fmla="val 4423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Calibri"/>
                <a:ea typeface="Calibri"/>
                <a:cs typeface="Times New Roman"/>
              </a:rPr>
              <a:t>в </a:t>
            </a:r>
            <a:r>
              <a:rPr lang="ru-RU" sz="1400" b="1" dirty="0" smtClean="0">
                <a:effectLst/>
                <a:latin typeface="Calibri"/>
                <a:ea typeface="Calibri"/>
                <a:cs typeface="Times New Roman"/>
              </a:rPr>
              <a:t>части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3995936" y="1268760"/>
            <a:ext cx="4968553" cy="675136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ea typeface="Calibri"/>
                <a:cs typeface="Times New Roman"/>
              </a:rPr>
              <a:t>Нарушение порядка и сроков составления и (или) представления проектов бюджетов :    </a:t>
            </a: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6 нарушений.</a:t>
            </a:r>
            <a:endParaRPr lang="ru-RU" sz="1500" dirty="0">
              <a:effectLst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3995936" y="2132856"/>
            <a:ext cx="4968553" cy="675136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ea typeface="Calibri"/>
                <a:cs typeface="Times New Roman"/>
              </a:rPr>
              <a:t>Нарушение порядка применения бюджетной классификации Российской Федерации :    </a:t>
            </a: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1 нарушение.</a:t>
            </a:r>
            <a:endParaRPr lang="ru-RU" sz="1500" dirty="0">
              <a:effectLst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3995936" y="3068960"/>
            <a:ext cx="4968553" cy="675136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ea typeface="Calibri"/>
                <a:cs typeface="Times New Roman"/>
              </a:rPr>
              <a:t>Несоблюдение требований по формированию резервных фондов :    </a:t>
            </a: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4 нарушения.</a:t>
            </a:r>
            <a:endParaRPr lang="ru-RU" sz="1500" dirty="0">
              <a:effectLst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995936" y="4005064"/>
            <a:ext cx="4968553" cy="1080120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ea typeface="Calibri"/>
                <a:cs typeface="Times New Roman"/>
              </a:rPr>
              <a:t>Нарушение порядка принятия решений о разработке муниципальных программ, их формирования и оценки их планируемой эффективности муниципальных программ :    </a:t>
            </a: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16 нарушений.</a:t>
            </a:r>
            <a:endParaRPr lang="ru-RU" sz="1500" dirty="0">
              <a:effectLst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3995936" y="5301208"/>
            <a:ext cx="4968553" cy="864096"/>
          </a:xfrm>
          <a:prstGeom prst="roundRect">
            <a:avLst>
              <a:gd name="adj" fmla="val 16667"/>
            </a:avLst>
          </a:prstGeom>
          <a:pattFill prst="lgCheck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ea typeface="Calibri"/>
                <a:cs typeface="Times New Roman"/>
              </a:rPr>
              <a:t>Нарушение общих требований к бухгалтерской (финансовой) отчетности экономического субъекта, в том числе к ее составу :    </a:t>
            </a:r>
            <a:r>
              <a:rPr lang="ru-RU" sz="1500" b="1" dirty="0" smtClean="0">
                <a:solidFill>
                  <a:srgbClr val="C00000"/>
                </a:solidFill>
                <a:effectLst/>
                <a:ea typeface="Calibri"/>
                <a:cs typeface="Times New Roman"/>
              </a:rPr>
              <a:t>9 нарушений.</a:t>
            </a:r>
            <a:endParaRPr lang="ru-RU" sz="1500" dirty="0">
              <a:effectLst/>
              <a:ea typeface="Calibri"/>
              <a:cs typeface="Times New Roman"/>
            </a:endParaRPr>
          </a:p>
        </p:txBody>
      </p:sp>
      <p:pic>
        <p:nvPicPr>
          <p:cNvPr id="10" name="Рисунок 9" descr="http://cdn.onlinewebfonts.com/svg/img_234448.png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93225">
            <a:off x="1554966" y="5085935"/>
            <a:ext cx="1333163" cy="149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86616_17-p-foni-dlya-finansovikh-prezentatsii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2996952"/>
            <a:ext cx="7113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8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0000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466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86"/>
                </a:solidFill>
              </a:rPr>
              <a:t>Ревизионная комиссия Новохопёрского муниципального района</a:t>
            </a:r>
            <a:endParaRPr lang="ru-RU" sz="2000" dirty="0">
              <a:solidFill>
                <a:srgbClr val="000086"/>
              </a:solidFill>
            </a:endParaRPr>
          </a:p>
        </p:txBody>
      </p:sp>
      <p:pic>
        <p:nvPicPr>
          <p:cNvPr id="4" name="Рисунок 3" descr="novohopersk_rayon_fl_n110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152128" cy="7661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777</Words>
  <Application>Microsoft Office PowerPoint</Application>
  <PresentationFormat>Экран (4:3)</PresentationFormat>
  <Paragraphs>166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Отчет о деятельности   Ревизионной комиссии Новохопёрского  муниципального района за 2023 год</vt:lpstr>
      <vt:lpstr>Основные показатели деятельности 2023 года</vt:lpstr>
      <vt:lpstr>Динамика деятельности Ревизионной комиссии за 2019 -2023 годы</vt:lpstr>
      <vt:lpstr>Основные показатели деятельности 2023 года</vt:lpstr>
      <vt:lpstr>Контрольная деятельность за 2023 год</vt:lpstr>
      <vt:lpstr>Объем проверенных средств и выявленных контрольных нарушений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  Ревизионной комиссии Новохопёрского  муниципального района за 2023 год</dc:title>
  <dc:creator>revkom</dc:creator>
  <cp:lastModifiedBy>revkom</cp:lastModifiedBy>
  <cp:revision>105</cp:revision>
  <dcterms:created xsi:type="dcterms:W3CDTF">2024-02-26T05:46:29Z</dcterms:created>
  <dcterms:modified xsi:type="dcterms:W3CDTF">2024-03-05T14:42:56Z</dcterms:modified>
</cp:coreProperties>
</file>