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5" r:id="rId2"/>
    <p:sldId id="299" r:id="rId3"/>
    <p:sldId id="256" r:id="rId4"/>
    <p:sldId id="301" r:id="rId5"/>
    <p:sldId id="302" r:id="rId6"/>
    <p:sldId id="288" r:id="rId7"/>
    <p:sldId id="274" r:id="rId8"/>
    <p:sldId id="289" r:id="rId9"/>
    <p:sldId id="296" r:id="rId10"/>
    <p:sldId id="305" r:id="rId11"/>
    <p:sldId id="294" r:id="rId12"/>
    <p:sldId id="303" r:id="rId13"/>
    <p:sldId id="304" r:id="rId14"/>
    <p:sldId id="279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F4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372" autoAdjust="0"/>
  </p:normalViewPr>
  <p:slideViewPr>
    <p:cSldViewPr>
      <p:cViewPr varScale="1">
        <p:scale>
          <a:sx n="97" d="100"/>
          <a:sy n="97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1"/>
        </a:solidFill>
      </c:spPr>
    </c:floor>
    <c:plotArea>
      <c:layout/>
      <c:bar3DChart>
        <c:barDir val="col"/>
        <c:grouping val="clustered"/>
        <c:ser>
          <c:idx val="0"/>
          <c:order val="0"/>
          <c:cat>
            <c:numRef>
              <c:f>Лист1!$B$4:$B$8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Лист1!$C$4:$C$8</c:f>
              <c:numCache>
                <c:formatCode>General</c:formatCode>
                <c:ptCount val="5"/>
                <c:pt idx="0">
                  <c:v>8631</c:v>
                </c:pt>
                <c:pt idx="1">
                  <c:v>12660</c:v>
                </c:pt>
                <c:pt idx="2">
                  <c:v>15065</c:v>
                </c:pt>
                <c:pt idx="3">
                  <c:v>15775</c:v>
                </c:pt>
                <c:pt idx="4">
                  <c:v>14200</c:v>
                </c:pt>
              </c:numCache>
            </c:numRef>
          </c:val>
        </c:ser>
        <c:shape val="cylinder"/>
        <c:axId val="59010048"/>
        <c:axId val="56972032"/>
        <c:axId val="0"/>
      </c:bar3DChart>
      <c:catAx>
        <c:axId val="59010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972032"/>
        <c:crosses val="autoZero"/>
        <c:auto val="1"/>
        <c:lblAlgn val="ctr"/>
        <c:lblOffset val="100"/>
      </c:catAx>
      <c:valAx>
        <c:axId val="56972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010048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0564E-3507-45E2-BFAD-00D3EF34FA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233777-11EE-43EC-A50A-E92F5B57EE39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just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Наличие крупных и средних предприятий по переработке сельхозпродукции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70067365-6CDB-4CD0-8513-596F28B0C4B5}" type="parTrans" cxnId="{0C967809-A32B-4713-8810-6BBA896F2539}">
      <dgm:prSet/>
      <dgm:spPr/>
      <dgm:t>
        <a:bodyPr/>
        <a:lstStyle/>
        <a:p>
          <a:endParaRPr lang="ru-RU"/>
        </a:p>
      </dgm:t>
    </dgm:pt>
    <dgm:pt modelId="{17B063F7-985A-42FC-AE4B-1F649CCF2146}" type="sibTrans" cxnId="{0C967809-A32B-4713-8810-6BBA896F2539}">
      <dgm:prSet/>
      <dgm:spPr/>
      <dgm:t>
        <a:bodyPr/>
        <a:lstStyle/>
        <a:p>
          <a:endParaRPr lang="ru-RU"/>
        </a:p>
      </dgm:t>
    </dgm:pt>
    <dgm:pt modelId="{6FB7A1D7-FBE8-4ECD-8C31-C7F91428520C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just" rtl="0"/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Достаточно высокий уровень  плодородия почв и перспективы его повышения</a:t>
          </a:r>
          <a:endParaRPr lang="ru-RU" sz="20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5DC2DD-69D5-42E0-B330-D46A9BB18E74}" type="parTrans" cxnId="{BDD82166-B686-48B6-8D9E-A7831E0DF873}">
      <dgm:prSet/>
      <dgm:spPr/>
      <dgm:t>
        <a:bodyPr/>
        <a:lstStyle/>
        <a:p>
          <a:endParaRPr lang="ru-RU"/>
        </a:p>
      </dgm:t>
    </dgm:pt>
    <dgm:pt modelId="{CD45AC30-196B-4C79-B3AF-E38437CE7F11}" type="sibTrans" cxnId="{BDD82166-B686-48B6-8D9E-A7831E0DF873}">
      <dgm:prSet/>
      <dgm:spPr/>
      <dgm:t>
        <a:bodyPr/>
        <a:lstStyle/>
        <a:p>
          <a:endParaRPr lang="ru-RU"/>
        </a:p>
      </dgm:t>
    </dgm:pt>
    <dgm:pt modelId="{B0C2411D-AD1F-4AFD-916C-982EE54BF629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just" rtl="0"/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Наличие свободных инфраструктурно - обустроенных участков для размещения новых производств и привлечения инвесторов</a:t>
          </a:r>
          <a:endParaRPr lang="ru-RU" sz="2000" b="0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0A67E-42F7-4E3A-836D-52ED6F2FFD02}" type="parTrans" cxnId="{9E7FD810-EF87-4878-A9A5-020B22E06E50}">
      <dgm:prSet/>
      <dgm:spPr/>
      <dgm:t>
        <a:bodyPr/>
        <a:lstStyle/>
        <a:p>
          <a:endParaRPr lang="ru-RU"/>
        </a:p>
      </dgm:t>
    </dgm:pt>
    <dgm:pt modelId="{CF636C2E-323A-425D-BD9C-AB106C42B092}" type="sibTrans" cxnId="{9E7FD810-EF87-4878-A9A5-020B22E06E50}">
      <dgm:prSet/>
      <dgm:spPr/>
      <dgm:t>
        <a:bodyPr/>
        <a:lstStyle/>
        <a:p>
          <a:endParaRPr lang="ru-RU"/>
        </a:p>
      </dgm:t>
    </dgm:pt>
    <dgm:pt modelId="{390C1AD0-A1A5-4BE6-B116-8C384A9FCB0D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just" rtl="0"/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Наличие природных ресурсов для развития туризма</a:t>
          </a:r>
          <a:endParaRPr lang="ru-RU" sz="2000" b="0" i="0" dirty="0">
            <a:solidFill>
              <a:schemeClr val="tx1"/>
            </a:solidFill>
          </a:endParaRPr>
        </a:p>
      </dgm:t>
    </dgm:pt>
    <dgm:pt modelId="{340097F7-3FF3-468F-A0A8-D7D008ECBED3}" type="parTrans" cxnId="{A52BB4C8-47D2-44EF-A432-7E98D5A7C812}">
      <dgm:prSet/>
      <dgm:spPr/>
      <dgm:t>
        <a:bodyPr/>
        <a:lstStyle/>
        <a:p>
          <a:endParaRPr lang="ru-RU"/>
        </a:p>
      </dgm:t>
    </dgm:pt>
    <dgm:pt modelId="{BEC102A3-86BB-41C8-96C9-AA6F3245DA00}" type="sibTrans" cxnId="{A52BB4C8-47D2-44EF-A432-7E98D5A7C812}">
      <dgm:prSet/>
      <dgm:spPr/>
      <dgm:t>
        <a:bodyPr/>
        <a:lstStyle/>
        <a:p>
          <a:endParaRPr lang="ru-RU"/>
        </a:p>
      </dgm:t>
    </dgm:pt>
    <dgm:pt modelId="{54F36446-97B8-466F-8D7D-919729B1FC2F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just" rtl="0"/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Наличие залежей полезных ископаемых: цветных металлов (никель), глины, легкоплавких суглинков для производства кирпича, щебня, песка,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высокоминерализированные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йодно-бромные хлоридные кальциево-натриевые воды</a:t>
          </a:r>
          <a:endParaRPr lang="ru-RU" sz="20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72AA81-551E-4C3F-BD1C-D43B02C8CA3E}" type="parTrans" cxnId="{A6821EE6-5A6A-4BF4-AA3B-704186F873EE}">
      <dgm:prSet/>
      <dgm:spPr/>
      <dgm:t>
        <a:bodyPr/>
        <a:lstStyle/>
        <a:p>
          <a:endParaRPr lang="ru-RU"/>
        </a:p>
      </dgm:t>
    </dgm:pt>
    <dgm:pt modelId="{EAFF6E40-E63C-4600-9069-931471E96971}" type="sibTrans" cxnId="{A6821EE6-5A6A-4BF4-AA3B-704186F873EE}">
      <dgm:prSet/>
      <dgm:spPr/>
      <dgm:t>
        <a:bodyPr/>
        <a:lstStyle/>
        <a:p>
          <a:endParaRPr lang="ru-RU"/>
        </a:p>
      </dgm:t>
    </dgm:pt>
    <dgm:pt modelId="{26CE5379-ED05-44B4-AB5B-DD56E393D8A6}" type="pres">
      <dgm:prSet presAssocID="{0400564E-3507-45E2-BFAD-00D3EF34FA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9BEC77-82D0-4682-83BE-C8565A147451}" type="pres">
      <dgm:prSet presAssocID="{0C233777-11EE-43EC-A50A-E92F5B57EE39}" presName="parentText" presStyleLbl="node1" presStyleIdx="0" presStyleCnt="5" custScaleY="51413" custLinFactNeighborX="0" custLinFactNeighborY="50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FD416-D58A-4CE5-A70E-C192E05BD981}" type="pres">
      <dgm:prSet presAssocID="{17B063F7-985A-42FC-AE4B-1F649CCF2146}" presName="spacer" presStyleCnt="0"/>
      <dgm:spPr/>
    </dgm:pt>
    <dgm:pt modelId="{D564F81C-B3CE-4B02-A86C-24825691C4DC}" type="pres">
      <dgm:prSet presAssocID="{6FB7A1D7-FBE8-4ECD-8C31-C7F91428520C}" presName="parentText" presStyleLbl="node1" presStyleIdx="1" presStyleCnt="5" custScaleY="49384" custLinFactNeighborX="0" custLinFactNeighborY="-89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B2757-CD3E-4E80-984B-6D3F26B5EDEB}" type="pres">
      <dgm:prSet presAssocID="{CD45AC30-196B-4C79-B3AF-E38437CE7F11}" presName="spacer" presStyleCnt="0"/>
      <dgm:spPr/>
    </dgm:pt>
    <dgm:pt modelId="{128C71D4-0E90-4D73-8E2B-295F66AC1E32}" type="pres">
      <dgm:prSet presAssocID="{B0C2411D-AD1F-4AFD-916C-982EE54BF629}" presName="parentText" presStyleLbl="node1" presStyleIdx="2" presStyleCnt="5" custScaleY="65146" custLinFactNeighborX="0" custLinFactNeighborY="-73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468B8-5A48-49CE-973E-A7AA172C5BE3}" type="pres">
      <dgm:prSet presAssocID="{CF636C2E-323A-425D-BD9C-AB106C42B092}" presName="spacer" presStyleCnt="0"/>
      <dgm:spPr/>
    </dgm:pt>
    <dgm:pt modelId="{A4B36A3A-84DD-4193-B471-09DDBEFEB643}" type="pres">
      <dgm:prSet presAssocID="{390C1AD0-A1A5-4BE6-B116-8C384A9FCB0D}" presName="parentText" presStyleLbl="node1" presStyleIdx="3" presStyleCnt="5" custScaleY="61584" custLinFactY="-1348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AF378-7792-4301-915E-B27667B6C47C}" type="pres">
      <dgm:prSet presAssocID="{BEC102A3-86BB-41C8-96C9-AA6F3245DA00}" presName="spacer" presStyleCnt="0"/>
      <dgm:spPr/>
    </dgm:pt>
    <dgm:pt modelId="{56DC9B2D-E8FA-4411-B462-8287BA868D08}" type="pres">
      <dgm:prSet presAssocID="{54F36446-97B8-466F-8D7D-919729B1FC2F}" presName="parentText" presStyleLbl="node1" presStyleIdx="4" presStyleCnt="5" custScaleY="86983" custLinFactY="-4941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7FD810-EF87-4878-A9A5-020B22E06E50}" srcId="{0400564E-3507-45E2-BFAD-00D3EF34FAB3}" destId="{B0C2411D-AD1F-4AFD-916C-982EE54BF629}" srcOrd="2" destOrd="0" parTransId="{7580A67E-42F7-4E3A-836D-52ED6F2FFD02}" sibTransId="{CF636C2E-323A-425D-BD9C-AB106C42B092}"/>
    <dgm:cxn modelId="{5DC77E53-1DBC-4E57-850C-4C07C3104724}" type="presOf" srcId="{54F36446-97B8-466F-8D7D-919729B1FC2F}" destId="{56DC9B2D-E8FA-4411-B462-8287BA868D08}" srcOrd="0" destOrd="0" presId="urn:microsoft.com/office/officeart/2005/8/layout/vList2"/>
    <dgm:cxn modelId="{BDD82166-B686-48B6-8D9E-A7831E0DF873}" srcId="{0400564E-3507-45E2-BFAD-00D3EF34FAB3}" destId="{6FB7A1D7-FBE8-4ECD-8C31-C7F91428520C}" srcOrd="1" destOrd="0" parTransId="{755DC2DD-69D5-42E0-B330-D46A9BB18E74}" sibTransId="{CD45AC30-196B-4C79-B3AF-E38437CE7F11}"/>
    <dgm:cxn modelId="{FE35FCC0-EC47-4078-9814-C41B8A489228}" type="presOf" srcId="{6FB7A1D7-FBE8-4ECD-8C31-C7F91428520C}" destId="{D564F81C-B3CE-4B02-A86C-24825691C4DC}" srcOrd="0" destOrd="0" presId="urn:microsoft.com/office/officeart/2005/8/layout/vList2"/>
    <dgm:cxn modelId="{6DC79E12-FFF3-4CF9-B24E-F868740CB6BE}" type="presOf" srcId="{390C1AD0-A1A5-4BE6-B116-8C384A9FCB0D}" destId="{A4B36A3A-84DD-4193-B471-09DDBEFEB643}" srcOrd="0" destOrd="0" presId="urn:microsoft.com/office/officeart/2005/8/layout/vList2"/>
    <dgm:cxn modelId="{B10B9F67-F918-45EB-889E-FBBFDE4E2B6A}" type="presOf" srcId="{B0C2411D-AD1F-4AFD-916C-982EE54BF629}" destId="{128C71D4-0E90-4D73-8E2B-295F66AC1E32}" srcOrd="0" destOrd="0" presId="urn:microsoft.com/office/officeart/2005/8/layout/vList2"/>
    <dgm:cxn modelId="{E10B9CDF-28DF-4079-874A-5B291E0C03EA}" type="presOf" srcId="{0400564E-3507-45E2-BFAD-00D3EF34FAB3}" destId="{26CE5379-ED05-44B4-AB5B-DD56E393D8A6}" srcOrd="0" destOrd="0" presId="urn:microsoft.com/office/officeart/2005/8/layout/vList2"/>
    <dgm:cxn modelId="{E5AA1D38-57DC-41B7-8842-7400A0F417E5}" type="presOf" srcId="{0C233777-11EE-43EC-A50A-E92F5B57EE39}" destId="{C49BEC77-82D0-4682-83BE-C8565A147451}" srcOrd="0" destOrd="0" presId="urn:microsoft.com/office/officeart/2005/8/layout/vList2"/>
    <dgm:cxn modelId="{A6821EE6-5A6A-4BF4-AA3B-704186F873EE}" srcId="{0400564E-3507-45E2-BFAD-00D3EF34FAB3}" destId="{54F36446-97B8-466F-8D7D-919729B1FC2F}" srcOrd="4" destOrd="0" parTransId="{2972AA81-551E-4C3F-BD1C-D43B02C8CA3E}" sibTransId="{EAFF6E40-E63C-4600-9069-931471E96971}"/>
    <dgm:cxn modelId="{A52BB4C8-47D2-44EF-A432-7E98D5A7C812}" srcId="{0400564E-3507-45E2-BFAD-00D3EF34FAB3}" destId="{390C1AD0-A1A5-4BE6-B116-8C384A9FCB0D}" srcOrd="3" destOrd="0" parTransId="{340097F7-3FF3-468F-A0A8-D7D008ECBED3}" sibTransId="{BEC102A3-86BB-41C8-96C9-AA6F3245DA00}"/>
    <dgm:cxn modelId="{0C967809-A32B-4713-8810-6BBA896F2539}" srcId="{0400564E-3507-45E2-BFAD-00D3EF34FAB3}" destId="{0C233777-11EE-43EC-A50A-E92F5B57EE39}" srcOrd="0" destOrd="0" parTransId="{70067365-6CDB-4CD0-8513-596F28B0C4B5}" sibTransId="{17B063F7-985A-42FC-AE4B-1F649CCF2146}"/>
    <dgm:cxn modelId="{AABBFD27-EADF-4EA3-BCF9-E42CE02CB67D}" type="presParOf" srcId="{26CE5379-ED05-44B4-AB5B-DD56E393D8A6}" destId="{C49BEC77-82D0-4682-83BE-C8565A147451}" srcOrd="0" destOrd="0" presId="urn:microsoft.com/office/officeart/2005/8/layout/vList2"/>
    <dgm:cxn modelId="{2B206B4B-BB8B-4839-98BB-1BE1DF25DA75}" type="presParOf" srcId="{26CE5379-ED05-44B4-AB5B-DD56E393D8A6}" destId="{470FD416-D58A-4CE5-A70E-C192E05BD981}" srcOrd="1" destOrd="0" presId="urn:microsoft.com/office/officeart/2005/8/layout/vList2"/>
    <dgm:cxn modelId="{98195765-CECE-463C-9EB9-E03CE2B6B0BC}" type="presParOf" srcId="{26CE5379-ED05-44B4-AB5B-DD56E393D8A6}" destId="{D564F81C-B3CE-4B02-A86C-24825691C4DC}" srcOrd="2" destOrd="0" presId="urn:microsoft.com/office/officeart/2005/8/layout/vList2"/>
    <dgm:cxn modelId="{BCFE4A8F-374E-43C4-9463-C7657D2AEE14}" type="presParOf" srcId="{26CE5379-ED05-44B4-AB5B-DD56E393D8A6}" destId="{176B2757-CD3E-4E80-984B-6D3F26B5EDEB}" srcOrd="3" destOrd="0" presId="urn:microsoft.com/office/officeart/2005/8/layout/vList2"/>
    <dgm:cxn modelId="{C497BA21-F213-440B-A7BD-61668AB8D657}" type="presParOf" srcId="{26CE5379-ED05-44B4-AB5B-DD56E393D8A6}" destId="{128C71D4-0E90-4D73-8E2B-295F66AC1E32}" srcOrd="4" destOrd="0" presId="urn:microsoft.com/office/officeart/2005/8/layout/vList2"/>
    <dgm:cxn modelId="{035CE336-E0C9-48AA-A4BD-1AD3D57C3C73}" type="presParOf" srcId="{26CE5379-ED05-44B4-AB5B-DD56E393D8A6}" destId="{188468B8-5A48-49CE-973E-A7AA172C5BE3}" srcOrd="5" destOrd="0" presId="urn:microsoft.com/office/officeart/2005/8/layout/vList2"/>
    <dgm:cxn modelId="{E05571A7-B482-475C-A441-A7278241AAA7}" type="presParOf" srcId="{26CE5379-ED05-44B4-AB5B-DD56E393D8A6}" destId="{A4B36A3A-84DD-4193-B471-09DDBEFEB643}" srcOrd="6" destOrd="0" presId="urn:microsoft.com/office/officeart/2005/8/layout/vList2"/>
    <dgm:cxn modelId="{E524EA07-71E7-4675-9C36-5A5B25D6EBDA}" type="presParOf" srcId="{26CE5379-ED05-44B4-AB5B-DD56E393D8A6}" destId="{62DAF378-7792-4301-915E-B27667B6C47C}" srcOrd="7" destOrd="0" presId="urn:microsoft.com/office/officeart/2005/8/layout/vList2"/>
    <dgm:cxn modelId="{71AA630C-AC53-487C-A326-495A81153A4A}" type="presParOf" srcId="{26CE5379-ED05-44B4-AB5B-DD56E393D8A6}" destId="{56DC9B2D-E8FA-4411-B462-8287BA868D0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00564E-3507-45E2-BFAD-00D3EF34FA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B7A1D7-FBE8-4ECD-8C31-C7F91428520C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l" rtl="0"/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Старение трудовых ресурсов и сокращение численности населения в трудоспособном возрасте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5DC2DD-69D5-42E0-B330-D46A9BB18E74}" type="parTrans" cxnId="{BDD82166-B686-48B6-8D9E-A7831E0DF873}">
      <dgm:prSet/>
      <dgm:spPr/>
      <dgm:t>
        <a:bodyPr/>
        <a:lstStyle/>
        <a:p>
          <a:endParaRPr lang="ru-RU"/>
        </a:p>
      </dgm:t>
    </dgm:pt>
    <dgm:pt modelId="{CD45AC30-196B-4C79-B3AF-E38437CE7F11}" type="sibTrans" cxnId="{BDD82166-B686-48B6-8D9E-A7831E0DF873}">
      <dgm:prSet/>
      <dgm:spPr/>
      <dgm:t>
        <a:bodyPr/>
        <a:lstStyle/>
        <a:p>
          <a:endParaRPr lang="ru-RU"/>
        </a:p>
      </dgm:t>
    </dgm:pt>
    <dgm:pt modelId="{B0C2411D-AD1F-4AFD-916C-982EE54BF629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algn="just" rtl="0"/>
          <a:r>
            <a:rPr lang="ru-RU" sz="24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Низкая предпринимательская активность населения</a:t>
          </a:r>
          <a:endParaRPr lang="ru-RU" sz="2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0A67E-42F7-4E3A-836D-52ED6F2FFD02}" type="parTrans" cxnId="{9E7FD810-EF87-4878-A9A5-020B22E06E50}">
      <dgm:prSet/>
      <dgm:spPr/>
      <dgm:t>
        <a:bodyPr/>
        <a:lstStyle/>
        <a:p>
          <a:endParaRPr lang="ru-RU"/>
        </a:p>
      </dgm:t>
    </dgm:pt>
    <dgm:pt modelId="{CF636C2E-323A-425D-BD9C-AB106C42B092}" type="sibTrans" cxnId="{9E7FD810-EF87-4878-A9A5-020B22E06E50}">
      <dgm:prSet/>
      <dgm:spPr/>
      <dgm:t>
        <a:bodyPr/>
        <a:lstStyle/>
        <a:p>
          <a:endParaRPr lang="ru-RU"/>
        </a:p>
      </dgm:t>
    </dgm:pt>
    <dgm:pt modelId="{54F36446-97B8-466F-8D7D-919729B1FC2F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rtl="0"/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Низкий уровень доходов населения</a:t>
          </a:r>
          <a:endParaRPr lang="ru-RU" sz="24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72AA81-551E-4C3F-BD1C-D43B02C8CA3E}" type="parTrans" cxnId="{A6821EE6-5A6A-4BF4-AA3B-704186F873EE}">
      <dgm:prSet/>
      <dgm:spPr/>
      <dgm:t>
        <a:bodyPr/>
        <a:lstStyle/>
        <a:p>
          <a:endParaRPr lang="ru-RU"/>
        </a:p>
      </dgm:t>
    </dgm:pt>
    <dgm:pt modelId="{EAFF6E40-E63C-4600-9069-931471E96971}" type="sibTrans" cxnId="{A6821EE6-5A6A-4BF4-AA3B-704186F873EE}">
      <dgm:prSet/>
      <dgm:spPr/>
      <dgm:t>
        <a:bodyPr/>
        <a:lstStyle/>
        <a:p>
          <a:endParaRPr lang="ru-RU"/>
        </a:p>
      </dgm:t>
    </dgm:pt>
    <dgm:pt modelId="{71272A61-5BC5-443B-B09A-5A4D399F4542}">
      <dgm:prSet custT="1"/>
      <dgm:spPr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</a:gradFill>
      </dgm:spPr>
      <dgm:t>
        <a:bodyPr/>
        <a:lstStyle/>
        <a:p>
          <a:pPr rtl="0"/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Транспортная доступность и качество дорог</a:t>
          </a:r>
          <a:endParaRPr lang="ru-RU" sz="24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AAC54A-AD57-4B04-8ED9-66556FB2F08C}" type="parTrans" cxnId="{19531945-9466-407B-AB7A-D4766BF0748A}">
      <dgm:prSet/>
      <dgm:spPr/>
      <dgm:t>
        <a:bodyPr/>
        <a:lstStyle/>
        <a:p>
          <a:endParaRPr lang="ru-RU"/>
        </a:p>
      </dgm:t>
    </dgm:pt>
    <dgm:pt modelId="{AE9255B6-2A3D-4DED-BD09-7434C520F3CE}" type="sibTrans" cxnId="{19531945-9466-407B-AB7A-D4766BF0748A}">
      <dgm:prSet/>
      <dgm:spPr/>
      <dgm:t>
        <a:bodyPr/>
        <a:lstStyle/>
        <a:p>
          <a:endParaRPr lang="ru-RU"/>
        </a:p>
      </dgm:t>
    </dgm:pt>
    <dgm:pt modelId="{80CF14CB-E9A7-42BD-9C28-358D84F2A8F5}">
      <dgm:prSet custT="1"/>
      <dgm:spPr/>
      <dgm:t>
        <a:bodyPr/>
        <a:lstStyle/>
        <a:p>
          <a:pPr rtl="0"/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Высокая степень износа коммунальной инфраструктуры</a:t>
          </a:r>
          <a:endParaRPr lang="ru-RU" sz="24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2114D1-D1C3-4BDE-9856-1D5763FF2D80}" type="parTrans" cxnId="{64A31C85-6669-4A6B-9A8C-7551504DD2A1}">
      <dgm:prSet/>
      <dgm:spPr/>
      <dgm:t>
        <a:bodyPr/>
        <a:lstStyle/>
        <a:p>
          <a:endParaRPr lang="ru-RU"/>
        </a:p>
      </dgm:t>
    </dgm:pt>
    <dgm:pt modelId="{39A7A765-1371-416C-AFBF-E110892F33B9}" type="sibTrans" cxnId="{64A31C85-6669-4A6B-9A8C-7551504DD2A1}">
      <dgm:prSet/>
      <dgm:spPr/>
      <dgm:t>
        <a:bodyPr/>
        <a:lstStyle/>
        <a:p>
          <a:endParaRPr lang="ru-RU"/>
        </a:p>
      </dgm:t>
    </dgm:pt>
    <dgm:pt modelId="{26CE5379-ED05-44B4-AB5B-DD56E393D8A6}" type="pres">
      <dgm:prSet presAssocID="{0400564E-3507-45E2-BFAD-00D3EF34FA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64F81C-B3CE-4B02-A86C-24825691C4DC}" type="pres">
      <dgm:prSet presAssocID="{6FB7A1D7-FBE8-4ECD-8C31-C7F91428520C}" presName="parentText" presStyleLbl="node1" presStyleIdx="0" presStyleCnt="5" custScaleY="69617" custLinFactNeighborY="463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B2757-CD3E-4E80-984B-6D3F26B5EDEB}" type="pres">
      <dgm:prSet presAssocID="{CD45AC30-196B-4C79-B3AF-E38437CE7F11}" presName="spacer" presStyleCnt="0"/>
      <dgm:spPr/>
    </dgm:pt>
    <dgm:pt modelId="{09190A66-C45E-4FF6-8664-AB330F1A2BF9}" type="pres">
      <dgm:prSet presAssocID="{80CF14CB-E9A7-42BD-9C28-358D84F2A8F5}" presName="parentText" presStyleLbl="node1" presStyleIdx="1" presStyleCnt="5" custScaleY="47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70423-DAA9-4777-9AA0-828BD7288E30}" type="pres">
      <dgm:prSet presAssocID="{39A7A765-1371-416C-AFBF-E110892F33B9}" presName="spacer" presStyleCnt="0"/>
      <dgm:spPr/>
    </dgm:pt>
    <dgm:pt modelId="{128C71D4-0E90-4D73-8E2B-295F66AC1E32}" type="pres">
      <dgm:prSet presAssocID="{B0C2411D-AD1F-4AFD-916C-982EE54BF629}" presName="parentText" presStyleLbl="node1" presStyleIdx="2" presStyleCnt="5" custScaleY="48505" custLinFactNeighborX="0" custLinFactNeighborY="-71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468B8-5A48-49CE-973E-A7AA172C5BE3}" type="pres">
      <dgm:prSet presAssocID="{CF636C2E-323A-425D-BD9C-AB106C42B092}" presName="spacer" presStyleCnt="0"/>
      <dgm:spPr/>
    </dgm:pt>
    <dgm:pt modelId="{56DC9B2D-E8FA-4411-B462-8287BA868D08}" type="pres">
      <dgm:prSet presAssocID="{54F36446-97B8-466F-8D7D-919729B1FC2F}" presName="parentText" presStyleLbl="node1" presStyleIdx="3" presStyleCnt="5" custScaleY="36673" custLinFactY="-1175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1C2CB-4A5E-48D5-BFC3-B87E70C901F5}" type="pres">
      <dgm:prSet presAssocID="{EAFF6E40-E63C-4600-9069-931471E96971}" presName="spacer" presStyleCnt="0"/>
      <dgm:spPr/>
    </dgm:pt>
    <dgm:pt modelId="{A3D92466-0758-4039-8FC4-CA65F05C9A30}" type="pres">
      <dgm:prSet presAssocID="{71272A61-5BC5-443B-B09A-5A4D399F4542}" presName="parentText" presStyleLbl="node1" presStyleIdx="4" presStyleCnt="5" custScaleY="36673" custLinFactY="-3853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DF181E-7AA5-4383-91EF-170479B69381}" type="presOf" srcId="{71272A61-5BC5-443B-B09A-5A4D399F4542}" destId="{A3D92466-0758-4039-8FC4-CA65F05C9A30}" srcOrd="0" destOrd="0" presId="urn:microsoft.com/office/officeart/2005/8/layout/vList2"/>
    <dgm:cxn modelId="{9E7FD810-EF87-4878-A9A5-020B22E06E50}" srcId="{0400564E-3507-45E2-BFAD-00D3EF34FAB3}" destId="{B0C2411D-AD1F-4AFD-916C-982EE54BF629}" srcOrd="2" destOrd="0" parTransId="{7580A67E-42F7-4E3A-836D-52ED6F2FFD02}" sibTransId="{CF636C2E-323A-425D-BD9C-AB106C42B092}"/>
    <dgm:cxn modelId="{19531945-9466-407B-AB7A-D4766BF0748A}" srcId="{0400564E-3507-45E2-BFAD-00D3EF34FAB3}" destId="{71272A61-5BC5-443B-B09A-5A4D399F4542}" srcOrd="4" destOrd="0" parTransId="{80AAC54A-AD57-4B04-8ED9-66556FB2F08C}" sibTransId="{AE9255B6-2A3D-4DED-BD09-7434C520F3CE}"/>
    <dgm:cxn modelId="{5E4310D9-8229-429C-9CB0-2CD8A5C529B8}" type="presOf" srcId="{80CF14CB-E9A7-42BD-9C28-358D84F2A8F5}" destId="{09190A66-C45E-4FF6-8664-AB330F1A2BF9}" srcOrd="0" destOrd="0" presId="urn:microsoft.com/office/officeart/2005/8/layout/vList2"/>
    <dgm:cxn modelId="{BDD82166-B686-48B6-8D9E-A7831E0DF873}" srcId="{0400564E-3507-45E2-BFAD-00D3EF34FAB3}" destId="{6FB7A1D7-FBE8-4ECD-8C31-C7F91428520C}" srcOrd="0" destOrd="0" parTransId="{755DC2DD-69D5-42E0-B330-D46A9BB18E74}" sibTransId="{CD45AC30-196B-4C79-B3AF-E38437CE7F11}"/>
    <dgm:cxn modelId="{42A4C261-2646-41CA-AFE3-294AC6EB79A0}" type="presOf" srcId="{54F36446-97B8-466F-8D7D-919729B1FC2F}" destId="{56DC9B2D-E8FA-4411-B462-8287BA868D08}" srcOrd="0" destOrd="0" presId="urn:microsoft.com/office/officeart/2005/8/layout/vList2"/>
    <dgm:cxn modelId="{337D9579-01CC-46DD-A5D8-C95BFF4FA1E4}" type="presOf" srcId="{6FB7A1D7-FBE8-4ECD-8C31-C7F91428520C}" destId="{D564F81C-B3CE-4B02-A86C-24825691C4DC}" srcOrd="0" destOrd="0" presId="urn:microsoft.com/office/officeart/2005/8/layout/vList2"/>
    <dgm:cxn modelId="{63488A02-3D50-43A4-993E-3D89C78A6EAD}" type="presOf" srcId="{0400564E-3507-45E2-BFAD-00D3EF34FAB3}" destId="{26CE5379-ED05-44B4-AB5B-DD56E393D8A6}" srcOrd="0" destOrd="0" presId="urn:microsoft.com/office/officeart/2005/8/layout/vList2"/>
    <dgm:cxn modelId="{64A31C85-6669-4A6B-9A8C-7551504DD2A1}" srcId="{0400564E-3507-45E2-BFAD-00D3EF34FAB3}" destId="{80CF14CB-E9A7-42BD-9C28-358D84F2A8F5}" srcOrd="1" destOrd="0" parTransId="{392114D1-D1C3-4BDE-9856-1D5763FF2D80}" sibTransId="{39A7A765-1371-416C-AFBF-E110892F33B9}"/>
    <dgm:cxn modelId="{A6821EE6-5A6A-4BF4-AA3B-704186F873EE}" srcId="{0400564E-3507-45E2-BFAD-00D3EF34FAB3}" destId="{54F36446-97B8-466F-8D7D-919729B1FC2F}" srcOrd="3" destOrd="0" parTransId="{2972AA81-551E-4C3F-BD1C-D43B02C8CA3E}" sibTransId="{EAFF6E40-E63C-4600-9069-931471E96971}"/>
    <dgm:cxn modelId="{50434E20-E143-4BAF-A250-B2349AD100BE}" type="presOf" srcId="{B0C2411D-AD1F-4AFD-916C-982EE54BF629}" destId="{128C71D4-0E90-4D73-8E2B-295F66AC1E32}" srcOrd="0" destOrd="0" presId="urn:microsoft.com/office/officeart/2005/8/layout/vList2"/>
    <dgm:cxn modelId="{8DE0FAF1-5B19-48DC-AAFF-D3AE8ACB4DA8}" type="presParOf" srcId="{26CE5379-ED05-44B4-AB5B-DD56E393D8A6}" destId="{D564F81C-B3CE-4B02-A86C-24825691C4DC}" srcOrd="0" destOrd="0" presId="urn:microsoft.com/office/officeart/2005/8/layout/vList2"/>
    <dgm:cxn modelId="{F24876F0-B377-4B11-A055-49E7B8B2B433}" type="presParOf" srcId="{26CE5379-ED05-44B4-AB5B-DD56E393D8A6}" destId="{176B2757-CD3E-4E80-984B-6D3F26B5EDEB}" srcOrd="1" destOrd="0" presId="urn:microsoft.com/office/officeart/2005/8/layout/vList2"/>
    <dgm:cxn modelId="{BEB286D7-140B-4CBE-BAB0-6C040B86CB60}" type="presParOf" srcId="{26CE5379-ED05-44B4-AB5B-DD56E393D8A6}" destId="{09190A66-C45E-4FF6-8664-AB330F1A2BF9}" srcOrd="2" destOrd="0" presId="urn:microsoft.com/office/officeart/2005/8/layout/vList2"/>
    <dgm:cxn modelId="{99931A39-78A2-42C5-B520-F6BBEC3899EA}" type="presParOf" srcId="{26CE5379-ED05-44B4-AB5B-DD56E393D8A6}" destId="{B5E70423-DAA9-4777-9AA0-828BD7288E30}" srcOrd="3" destOrd="0" presId="urn:microsoft.com/office/officeart/2005/8/layout/vList2"/>
    <dgm:cxn modelId="{2EBD8D80-DBE7-4E7D-9098-3E0C4772D46D}" type="presParOf" srcId="{26CE5379-ED05-44B4-AB5B-DD56E393D8A6}" destId="{128C71D4-0E90-4D73-8E2B-295F66AC1E32}" srcOrd="4" destOrd="0" presId="urn:microsoft.com/office/officeart/2005/8/layout/vList2"/>
    <dgm:cxn modelId="{C0A84E8F-3F12-4176-B57F-FD61A9B8D502}" type="presParOf" srcId="{26CE5379-ED05-44B4-AB5B-DD56E393D8A6}" destId="{188468B8-5A48-49CE-973E-A7AA172C5BE3}" srcOrd="5" destOrd="0" presId="urn:microsoft.com/office/officeart/2005/8/layout/vList2"/>
    <dgm:cxn modelId="{E4D1C888-DB08-4CFD-92DD-AAD26A33AB29}" type="presParOf" srcId="{26CE5379-ED05-44B4-AB5B-DD56E393D8A6}" destId="{56DC9B2D-E8FA-4411-B462-8287BA868D08}" srcOrd="6" destOrd="0" presId="urn:microsoft.com/office/officeart/2005/8/layout/vList2"/>
    <dgm:cxn modelId="{A998C614-E9A2-4B0A-A4E3-CCF49E2862E5}" type="presParOf" srcId="{26CE5379-ED05-44B4-AB5B-DD56E393D8A6}" destId="{86F1C2CB-4A5E-48D5-BFC3-B87E70C901F5}" srcOrd="7" destOrd="0" presId="urn:microsoft.com/office/officeart/2005/8/layout/vList2"/>
    <dgm:cxn modelId="{E3305D81-0BB1-4485-BBBE-C0D8B92F1FDF}" type="presParOf" srcId="{26CE5379-ED05-44B4-AB5B-DD56E393D8A6}" destId="{A3D92466-0758-4039-8FC4-CA65F05C9A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9BEC77-82D0-4682-83BE-C8565A147451}">
      <dsp:nvSpPr>
        <dsp:cNvPr id="0" name=""/>
        <dsp:cNvSpPr/>
      </dsp:nvSpPr>
      <dsp:spPr>
        <a:xfrm>
          <a:off x="0" y="140927"/>
          <a:ext cx="7704856" cy="692964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Наличие крупных и средних предприятий по переработке сельхозпродукции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0927"/>
        <a:ext cx="7704856" cy="692964"/>
      </dsp:txXfrm>
    </dsp:sp>
    <dsp:sp modelId="{D564F81C-B3CE-4B02-A86C-24825691C4DC}">
      <dsp:nvSpPr>
        <dsp:cNvPr id="0" name=""/>
        <dsp:cNvSpPr/>
      </dsp:nvSpPr>
      <dsp:spPr>
        <a:xfrm>
          <a:off x="0" y="909218"/>
          <a:ext cx="7704856" cy="665617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Достаточно высокий уровень  плодородия почв и перспективы его повышения</a:t>
          </a:r>
          <a:endParaRPr lang="ru-RU" sz="20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09218"/>
        <a:ext cx="7704856" cy="665617"/>
      </dsp:txXfrm>
    </dsp:sp>
    <dsp:sp modelId="{128C71D4-0E90-4D73-8E2B-295F66AC1E32}">
      <dsp:nvSpPr>
        <dsp:cNvPr id="0" name=""/>
        <dsp:cNvSpPr/>
      </dsp:nvSpPr>
      <dsp:spPr>
        <a:xfrm>
          <a:off x="0" y="1639943"/>
          <a:ext cx="7704856" cy="878063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Наличие свободных инфраструктурно - обустроенных участков для размещения новых производств и привлечения инвесторов</a:t>
          </a:r>
          <a:endParaRPr lang="ru-RU" sz="2000" b="0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39943"/>
        <a:ext cx="7704856" cy="878063"/>
      </dsp:txXfrm>
    </dsp:sp>
    <dsp:sp modelId="{A4B36A3A-84DD-4193-B471-09DDBEFEB643}">
      <dsp:nvSpPr>
        <dsp:cNvPr id="0" name=""/>
        <dsp:cNvSpPr/>
      </dsp:nvSpPr>
      <dsp:spPr>
        <a:xfrm>
          <a:off x="0" y="2635538"/>
          <a:ext cx="7704856" cy="830053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Наличие природных ресурсов для развития туризма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0" y="2635538"/>
        <a:ext cx="7704856" cy="830053"/>
      </dsp:txXfrm>
    </dsp:sp>
    <dsp:sp modelId="{56DC9B2D-E8FA-4411-B462-8287BA868D08}">
      <dsp:nvSpPr>
        <dsp:cNvPr id="0" name=""/>
        <dsp:cNvSpPr/>
      </dsp:nvSpPr>
      <dsp:spPr>
        <a:xfrm>
          <a:off x="0" y="3601484"/>
          <a:ext cx="7704856" cy="1172391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Наличие залежей полезных ископаемых: цветных металлов (никель), глины, легкоплавких суглинков для производства кирпича, щебня, песка,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высокоминерализированные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йодно-бромные хлоридные кальциево-натриевые воды</a:t>
          </a:r>
          <a:endParaRPr lang="ru-RU" sz="20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01484"/>
        <a:ext cx="7704856" cy="11723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64F81C-B3CE-4B02-A86C-24825691C4DC}">
      <dsp:nvSpPr>
        <dsp:cNvPr id="0" name=""/>
        <dsp:cNvSpPr/>
      </dsp:nvSpPr>
      <dsp:spPr>
        <a:xfrm>
          <a:off x="0" y="749528"/>
          <a:ext cx="7704856" cy="834067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Старение трудовых ресурсов и сокращение численности населения в трудоспособном возрасте</a:t>
          </a:r>
          <a:endParaRPr lang="ru-RU" sz="2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49528"/>
        <a:ext cx="7704856" cy="834067"/>
      </dsp:txXfrm>
    </dsp:sp>
    <dsp:sp modelId="{09190A66-C45E-4FF6-8664-AB330F1A2BF9}">
      <dsp:nvSpPr>
        <dsp:cNvPr id="0" name=""/>
        <dsp:cNvSpPr/>
      </dsp:nvSpPr>
      <dsp:spPr>
        <a:xfrm>
          <a:off x="0" y="1682395"/>
          <a:ext cx="7704856" cy="569962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Высокая степень износа коммунальной инфраструктуры</a:t>
          </a:r>
          <a:endParaRPr lang="ru-RU" sz="24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82395"/>
        <a:ext cx="7704856" cy="569962"/>
      </dsp:txXfrm>
    </dsp:sp>
    <dsp:sp modelId="{128C71D4-0E90-4D73-8E2B-295F66AC1E32}">
      <dsp:nvSpPr>
        <dsp:cNvPr id="0" name=""/>
        <dsp:cNvSpPr/>
      </dsp:nvSpPr>
      <dsp:spPr>
        <a:xfrm>
          <a:off x="0" y="2304829"/>
          <a:ext cx="7704856" cy="581128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Низкая предпринимательская активность населения</a:t>
          </a:r>
          <a:endParaRPr lang="ru-RU" sz="2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04829"/>
        <a:ext cx="7704856" cy="581128"/>
      </dsp:txXfrm>
    </dsp:sp>
    <dsp:sp modelId="{56DC9B2D-E8FA-4411-B462-8287BA868D08}">
      <dsp:nvSpPr>
        <dsp:cNvPr id="0" name=""/>
        <dsp:cNvSpPr/>
      </dsp:nvSpPr>
      <dsp:spPr>
        <a:xfrm>
          <a:off x="0" y="3003729"/>
          <a:ext cx="7704856" cy="439371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Низкий уровень доходов населения</a:t>
          </a:r>
          <a:endParaRPr lang="ru-RU" sz="24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03729"/>
        <a:ext cx="7704856" cy="439371"/>
      </dsp:txXfrm>
    </dsp:sp>
    <dsp:sp modelId="{A3D92466-0758-4039-8FC4-CA65F05C9A30}">
      <dsp:nvSpPr>
        <dsp:cNvPr id="0" name=""/>
        <dsp:cNvSpPr/>
      </dsp:nvSpPr>
      <dsp:spPr>
        <a:xfrm>
          <a:off x="0" y="3595336"/>
          <a:ext cx="7704856" cy="439371"/>
        </a:xfrm>
        <a:prstGeom prst="roundRect">
          <a:avLst/>
        </a:prstGeom>
        <a:gradFill rotWithShape="0">
          <a:gsLst>
            <a:gs pos="28000">
              <a:schemeClr val="bg2"/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Транспортная доступность и качество дорог</a:t>
          </a:r>
          <a:endParaRPr lang="ru-RU" sz="24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595336"/>
        <a:ext cx="7704856" cy="43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FDFDD-D2DA-4933-AD12-F8A85CBAA5A6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198C8-22A1-41DB-8715-D18749C88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156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619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7288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7288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440797D-CF36-40C8-8D84-B15A8A880826}" type="slidenum">
              <a:rPr lang="ru-RU" smtClean="0">
                <a:latin typeface="Calibri" pitchFamily="34" charset="0"/>
              </a:rPr>
              <a:pPr>
                <a:buFont typeface="Times New Roman" pitchFamily="18" charset="0"/>
                <a:buNone/>
              </a:pPr>
              <a:t>15</a:t>
            </a:fld>
            <a:endParaRPr lang="ru-RU" dirty="0" smtClean="0">
              <a:latin typeface="Calibri" pitchFamily="34" charset="0"/>
            </a:endParaRPr>
          </a:p>
        </p:txBody>
      </p:sp>
      <p:sp>
        <p:nvSpPr>
          <p:cNvPr id="111619" name="Text Box 1"/>
          <p:cNvSpPr txBox="1">
            <a:spLocks noChangeArrowheads="1"/>
          </p:cNvSpPr>
          <p:nvPr/>
        </p:nvSpPr>
        <p:spPr bwMode="auto">
          <a:xfrm>
            <a:off x="1148055" y="742826"/>
            <a:ext cx="4592108" cy="37750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50" tIns="46098" rIns="92150" bIns="46098" anchor="ctr"/>
          <a:lstStyle/>
          <a:p>
            <a:endParaRPr lang="ru-RU" dirty="0"/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body"/>
          </p:nvPr>
        </p:nvSpPr>
        <p:spPr>
          <a:xfrm>
            <a:off x="688844" y="4759670"/>
            <a:ext cx="5508936" cy="4611774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84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086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6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72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72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993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284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9227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98C8-22A1-41DB-8715-D18749C88E8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939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5008" y="2132856"/>
            <a:ext cx="8928992" cy="4725144"/>
          </a:xfrm>
          <a:effectLst/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Стратегический анализ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Новохопёрского муниципального района Воронежской области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30711" cy="20512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13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448"/>
            <a:ext cx="8229600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респондентов. Проблемы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перспективного социально-экономического развития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Новохоперского муниципального района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6430293"/>
              </p:ext>
            </p:extLst>
          </p:nvPr>
        </p:nvGraphicFramePr>
        <p:xfrm>
          <a:off x="-11040" y="1498024"/>
          <a:ext cx="9155040" cy="535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760"/>
                <a:gridCol w="2288760"/>
                <a:gridCol w="2288760"/>
                <a:gridCol w="2288760"/>
              </a:tblGrid>
              <a:tr h="9640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Работники ОМСУ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Представители бизнеса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Представители общественных организаций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75301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рабочих мест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мест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Низкое качество воды</a:t>
                      </a:r>
                    </a:p>
                    <a:p>
                      <a:pPr marL="95250" indent="0"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(54,55%)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рабочих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0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доходов населения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Низкий уровень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доходов населения (78,9%)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Ветхость зданий социально-культурной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сферы ( 36,36%)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B3619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доходов населения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(67,95%)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00110"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с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водообеспечением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 качеством воды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Низкое качество дорог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(42,42%)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Низкий уровень жизни населения(31,82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pPr algn="l"/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Низкое качество дорог 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(62,39%)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4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объемов производства продукции животноводства (42,42%)</a:t>
                      </a: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Недостаточное качество медицинского обслуживания (33,33%)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рабочих мест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(31,82%)</a:t>
                      </a:r>
                    </a:p>
                    <a:p>
                      <a:pPr algn="l"/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Недостаточное качество медицинского обслуживания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(48,29%)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12705"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Низкое качество дорог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количество предприятий для переработки сельхозпродукции (29,29%)</a:t>
                      </a: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Плохие дороги 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31,82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с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водообеспечением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качеством воды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7,44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84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вырезанным углом 5"/>
          <p:cNvSpPr/>
          <p:nvPr/>
        </p:nvSpPr>
        <p:spPr>
          <a:xfrm>
            <a:off x="1187624" y="188640"/>
            <a:ext cx="7488832" cy="1008112"/>
          </a:xfrm>
          <a:prstGeom prst="snip1Rect">
            <a:avLst>
              <a:gd name="adj" fmla="val 2783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3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проблемы развития </a:t>
            </a:r>
          </a:p>
          <a:p>
            <a:pPr marL="18288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Новохоперского муниципального района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313883446"/>
              </p:ext>
            </p:extLst>
          </p:nvPr>
        </p:nvGraphicFramePr>
        <p:xfrm>
          <a:off x="1187624" y="1484784"/>
          <a:ext cx="7704856" cy="492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87624" y="1412776"/>
            <a:ext cx="7632848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рабочих мест с высокооплачиваемой заработной платой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09077" y="68668"/>
            <a:ext cx="8081046" cy="1008112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Миссия, стратегическая цель  </a:t>
            </a:r>
          </a:p>
          <a:p>
            <a:pPr marL="182880" indent="0" algn="ctr"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Новохоперского муниципального района </a:t>
            </a:r>
          </a:p>
          <a:p>
            <a:pPr marL="182880" indent="0" algn="ctr"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76056" y="2276872"/>
            <a:ext cx="3672408" cy="37444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жизнедеятельности населения на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развития социально-экономического потенциала района, модернизации инженерной инфраструктуры и сохранения экологического равновесия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204864"/>
            <a:ext cx="3384376" cy="38884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Район инновационного развития территории с высоким качеством жизни населения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5148064" y="1484784"/>
            <a:ext cx="3456384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Генеральная цель 2035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4"/>
          <p:cNvSpPr txBox="1"/>
          <p:nvPr/>
        </p:nvSpPr>
        <p:spPr>
          <a:xfrm>
            <a:off x="899592" y="1484784"/>
            <a:ext cx="3240360" cy="4700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Миссия 2035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08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188640"/>
            <a:ext cx="1152129" cy="1224136"/>
          </a:xfrm>
          <a:prstGeom prst="rect">
            <a:avLst/>
          </a:prstGeom>
          <a:solidFill>
            <a:srgbClr val="FFFFFF">
              <a:alpha val="0"/>
            </a:srgbClr>
          </a:solidFill>
          <a:ln w="17780">
            <a:solidFill>
              <a:srgbClr val="2323DC"/>
            </a:solidFill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 bwMode="auto">
          <a:xfrm>
            <a:off x="1691680" y="116632"/>
            <a:ext cx="7128792" cy="1008112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Приоритетные направления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Новохоперского муниципального района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1259632" y="1916832"/>
            <a:ext cx="7560840" cy="576064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Содействие эффективному развитию агропромышленного комплекса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259632" y="2636912"/>
            <a:ext cx="7560840" cy="86409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благоприятной социальной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среды, обеспечивающее всестороннее развитие личности на основе 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получения качественного образования, развития культуры и формирования здорового образа жизни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214414" y="3643314"/>
            <a:ext cx="7632848" cy="576064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Gothic" charset="-128"/>
                <a:cs typeface="Times New Roman" pitchFamily="18" charset="0"/>
              </a:rPr>
              <a:t>Улучшение условий жизнедеятельности путем развития инфраструктуры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Gothic" charset="-128"/>
                <a:cs typeface="Times New Roman" pitchFamily="18" charset="0"/>
              </a:rPr>
              <a:t> и систем жизнеобеспечения в районе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259632" y="4437112"/>
            <a:ext cx="7632848" cy="36004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экологической  безопасности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1259632" y="5013176"/>
            <a:ext cx="7632848" cy="720080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Поддержка  малого бизнеса, улучшение условий развития предпринимательской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деятельности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1835830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188640"/>
            <a:ext cx="1152129" cy="1224136"/>
          </a:xfrm>
          <a:prstGeom prst="rect">
            <a:avLst/>
          </a:prstGeom>
          <a:solidFill>
            <a:srgbClr val="FFFFFF">
              <a:alpha val="0"/>
            </a:srgbClr>
          </a:solidFill>
          <a:ln w="17780">
            <a:solidFill>
              <a:srgbClr val="2323DC"/>
            </a:solidFill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 bwMode="auto">
          <a:xfrm>
            <a:off x="1691680" y="116632"/>
            <a:ext cx="7128792" cy="1008112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Перечень приоритетных проектов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Новохоперского муниципального района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259632" y="1268760"/>
            <a:ext cx="7632848" cy="36004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 И  ИНЖЕНЕРНАЯ   ИНФРАСТРУКТУРА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1259632" y="1700808"/>
            <a:ext cx="7560840" cy="576064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Строительство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современного образовательного учреждения на 1274 мест. 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(Земельный участок отмежеван и поставлен на кадастровый учет)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259632" y="2348880"/>
            <a:ext cx="7560840" cy="50405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дома интерната для граждан пожилого возраста и инвалидов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(Разработан проект с положительным заключением 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экспертизы)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259632" y="2924944"/>
            <a:ext cx="7632848" cy="576064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Реконструкция и строительство объектов водоснабжения в  городских и сельских поселениях района.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(Разработаны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дв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проекта с положительным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заключением </a:t>
            </a:r>
            <a:r>
              <a:rPr kumimoji="0" lang="ru-RU" sz="12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экспертизы)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259632" y="3573016"/>
            <a:ext cx="7632848" cy="792088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Реконструкция биологических очистных сооружений, строительство сетей водоотведения. Строительство станции сортировки и прессования ТБО. 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(Имеются проекты с положительной экспертизой)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2" charset="0"/>
              <a:ea typeface="MS Gothic" charset="-128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259632" y="4437112"/>
            <a:ext cx="7632848" cy="36004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Строительство, ремонт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дорог общего пользования местного значения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259632" y="4869160"/>
            <a:ext cx="7632848" cy="432048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КОММЕРЧЕСКИЕ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259632" y="5373216"/>
            <a:ext cx="7632848" cy="360040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Модернизация и реконструкция предприятий перерабатывающей промышленности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259632" y="5805264"/>
            <a:ext cx="7632848" cy="360040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Дальнейшее развитие мясного и молочного животноводства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1259632" y="6237312"/>
            <a:ext cx="7632848" cy="432048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Поддержка проектов малого бизнеса, в том числе в монотерритории.  </a:t>
            </a:r>
          </a:p>
        </p:txBody>
      </p:sp>
    </p:spTree>
    <p:extLst>
      <p:ext uri="{BB962C8B-B14F-4D97-AF65-F5344CB8AC3E}">
        <p14:creationId xmlns="" xmlns:p14="http://schemas.microsoft.com/office/powerpoint/2010/main" val="1835830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та\РАБОТА 2015\ПОКАЗАТЕЛИ\РЕГИОНАЛЬНЫЕ ПОКАЗАТЕЛИ\соглашение на 2016 год\ФАКТ за 2016 год\ДЛЯ РАЗДАТКИ\река Хоп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5976664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166"/>
            <a:ext cx="1452563" cy="1628775"/>
          </a:xfrm>
          <a:prstGeom prst="rect">
            <a:avLst/>
          </a:prstGeom>
          <a:solidFill>
            <a:srgbClr val="FFFFFF">
              <a:alpha val="0"/>
            </a:srgbClr>
          </a:solidFill>
          <a:ln w="17780">
            <a:solidFill>
              <a:srgbClr val="2323DC"/>
            </a:solidFill>
            <a:miter lim="800000"/>
            <a:headEnd/>
            <a:tailEnd/>
          </a:ln>
        </p:spPr>
      </p:pic>
      <p:sp>
        <p:nvSpPr>
          <p:cNvPr id="55300" name="TextBox 6"/>
          <p:cNvSpPr txBox="1">
            <a:spLocks noChangeArrowheads="1"/>
          </p:cNvSpPr>
          <p:nvPr/>
        </p:nvSpPr>
        <p:spPr bwMode="auto">
          <a:xfrm>
            <a:off x="611560" y="6237312"/>
            <a:ext cx="8072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СПАСИБО  ЗА  ВНИМАНИЕ! </a:t>
            </a:r>
          </a:p>
        </p:txBody>
      </p:sp>
    </p:spTree>
    <p:extLst>
      <p:ext uri="{BB962C8B-B14F-4D97-AF65-F5344CB8AC3E}">
        <p14:creationId xmlns="" xmlns:p14="http://schemas.microsoft.com/office/powerpoint/2010/main" val="4050969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9632" y="137336"/>
            <a:ext cx="7488832" cy="418878"/>
          </a:xfrm>
          <a:prstGeom prst="rect">
            <a:avLst/>
          </a:prstGeom>
          <a:gradFill>
            <a:gsLst>
              <a:gs pos="0">
                <a:schemeClr val="bg2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None/>
            </a:pP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Краткая характеристика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Новохоперского муниципального района</a:t>
            </a:r>
            <a:endParaRPr lang="ru-RU" sz="1800" dirty="0"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4680520" cy="5040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</p:pic>
      <p:sp>
        <p:nvSpPr>
          <p:cNvPr id="11" name="Стрелка влево 10"/>
          <p:cNvSpPr/>
          <p:nvPr/>
        </p:nvSpPr>
        <p:spPr>
          <a:xfrm rot="3392122">
            <a:off x="3993257" y="4271553"/>
            <a:ext cx="520453" cy="100800"/>
          </a:xfrm>
          <a:prstGeom prst="leftArrow">
            <a:avLst>
              <a:gd name="adj1" fmla="val 50000"/>
              <a:gd name="adj2" fmla="val 170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139952" y="450912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Граничит с  Волгоградской областью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52120" y="1268760"/>
            <a:ext cx="3024336" cy="48965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Новохоперский муниципальный район расположен в юго-восточной части Воронежской области. Площадь  территории района составляет 2334 кв. км., среднегодовая численностью населения  в 2016 году составила – 38,2 тыс. человек из них 54% городское поселение.  В  состав района входят  2 городских и  9 сельских поселений.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4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15616" y="44624"/>
            <a:ext cx="7776864" cy="1100824"/>
          </a:xfrm>
          <a:prstGeom prst="rect">
            <a:avLst/>
          </a:prstGeom>
          <a:gradFill>
            <a:gsLst>
              <a:gs pos="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just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Нормативно-правовые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акты, регламентирующие порядок и организацию процесса разработки стратегии социально-экономического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развития Новохоперского муниципального района </a:t>
            </a:r>
            <a:endParaRPr lang="ru-RU" sz="1800" dirty="0"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7599577"/>
              </p:ext>
            </p:extLst>
          </p:nvPr>
        </p:nvGraphicFramePr>
        <p:xfrm>
          <a:off x="-11040" y="1196752"/>
          <a:ext cx="9155040" cy="5577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155040"/>
              </a:tblGrid>
              <a:tr h="5273536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администрации Новохоперского муниципального района от 10.07.2015 г. № 243 «Об утверждении плана мероприятий и перечня показателей (индикаторов)  по реализации стратегии социально - экономического развития  Новохоперского  муниципального района до2020 года».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Распоряжение администрации Новохоперского муниципального района от 14.12.2015 г. № 510 «Об утверждении плана подготовки документов  стратегического планирования Новохоперского муниципального района».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Постановление администрации Новохоперского муниципального района от 18.12.2015 г. № 452 «Об утверждении Порядка разработки, корректировки, осуществления мониторинга и текущего контроля реализации Стратегии социально-экономического развития Новохоперского муниципального района».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 Распоряжение администрации Новохоперского муниципального района от 27.12.2016 г. № 601 «О разработке проекта стратегии социально-экономического развития Новохоперского муниципального района Воронежской области на период до 2035года».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 Распоряжение администрации Новохоперского муниципального района от 27.12.2016 г. № 602 «О составе рабочей группы по разработке стратегии социально-экономического развития Новохоперского муниципального района Воронежской области на период до 2035года».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32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136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621356" cy="864096"/>
          </a:xfr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Оценка уровня достижения стратегических целей, установленных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Стратегией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социально-экономического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развития Новохоперского муниципального района на период до 2020 года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92088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Приоритетная цель </a:t>
            </a:r>
            <a:r>
              <a:rPr lang="ru-RU" sz="1600" b="1" dirty="0" smtClean="0"/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развитие животноводства мясного направления.</a:t>
            </a:r>
          </a:p>
          <a:p>
            <a:pPr>
              <a:buNone/>
            </a:pPr>
            <a:r>
              <a:rPr lang="ru-RU" sz="1600" dirty="0" smtClean="0"/>
              <a:t>        Объем производства мяса всех видов в выращивании (тонн)</a:t>
            </a:r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628800"/>
          <a:ext cx="84249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00506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Приоритетная цель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Реконструкция и модернизация, а также – строительство предприятий, перерабатывающих продукцию сельскохозяйственного производства.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Объем производства промышленной продукции (млн. руб.)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7664" y="4725144"/>
          <a:ext cx="6624735" cy="2132856"/>
        </p:xfrm>
        <a:graphic>
          <a:graphicData uri="http://schemas.openxmlformats.org/presentationml/2006/ole">
            <p:oleObj spid="_x0000_s1026" name="Диаграмма" r:id="rId6" imgW="5886450" imgH="3762375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860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621356" cy="864096"/>
          </a:xfr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Оценка уровня достижения стратегических целей, установленных стратегией социально-экономического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развития Новохоперского муниципального района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4499992" y="1556792"/>
            <a:ext cx="4104456" cy="4896544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Сданы в эксплуатацию два прекрасных детских сада на 420 мест.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Построены 3 фельдшерско-акушерских пункта, комплекс зданий полиции, 10 многопрофильных спортплощадок, плавательный бассейн «Фрегат», Новохопёрская районная больница, ФОК. Реконструировано и построено 8 парков и скверов, введён в строй полигон твёрдых бытовых отходов.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Газифицировано 96% домовладений и почти все объекты социального назначения.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Протяжённость освещенных улиц населённых пунктов  составляет 225 км., установлено около трех тысяч фонарей.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Построено 5,2  км. асфальтированных дорог, отремонтировано более 55 км., отсыпано щебнем 118 км.</a:t>
            </a:r>
          </a:p>
        </p:txBody>
      </p:sp>
      <p:pic>
        <p:nvPicPr>
          <p:cNvPr id="10" name="Picture 5" descr="ЦРБ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035"/>
          <a:stretch>
            <a:fillRect/>
          </a:stretch>
        </p:blipFill>
        <p:spPr bwMode="auto">
          <a:xfrm>
            <a:off x="539552" y="1484784"/>
            <a:ext cx="3600400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:\Users\Администратор\Desktop\2015-03-13 14-45-42 Скриншот экран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3384375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4941168"/>
            <a:ext cx="3312368" cy="1668959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1043608" y="980728"/>
            <a:ext cx="7632848" cy="432048"/>
          </a:xfrm>
          <a:prstGeom prst="roundRect">
            <a:avLst/>
          </a:prstGeom>
          <a:solidFill>
            <a:srgbClr val="E9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Приоритетная цель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-повышение социальной привлекательности района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0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621356" cy="864096"/>
          </a:xfr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Оценка уровня достижения стратегических целей, установленных стратегией социально-экономического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развития Новохоперского муниципального района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  <p:pic>
        <p:nvPicPr>
          <p:cNvPr id="2355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24744"/>
            <a:ext cx="842493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882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016567" cy="760689"/>
          </a:xfrm>
          <a:gradFill>
            <a:gsLst>
              <a:gs pos="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-анализа  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Новохоперского муниципального района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525226509"/>
              </p:ext>
            </p:extLst>
          </p:nvPr>
        </p:nvGraphicFramePr>
        <p:xfrm>
          <a:off x="323528" y="908720"/>
          <a:ext cx="8820472" cy="57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236"/>
                <a:gridCol w="4410236"/>
              </a:tblGrid>
              <a:tr h="36120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Сильные стороны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275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Географическое  положение (автомагистрали М-4 Дон и М-6 Каспий, близость железной дороги)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Потенциал инвестирования (инвестиционные площадки, развитая инфраструктура, опыт реализации крупномасштабных проектов)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Природно-географическое разнообразие, уникальные объекты природы, культурное наследие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крупных промышленных и  сельскохозяйственных предприятий на территории муниципалитета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Минерально – сырьевая база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Развитая социальная инфраструктура (образование основное и дополнительное, положительная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динамика заработной платы, спортивные сооружения)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Относительно высокий уровень производительности труда на предприятиях сельского хозяйства и переработки сельхозпродукции (перспектива вхождения в кластеры)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Неблагоприятная демографическая ситуация: высокий уровень естественной убыли, старение населения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Недостаток доступного жилья, увеличение количества очередников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Частичное отсутствие квалифицированных кадров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Выезд трудоспособного населения в регионы с более высоким уровнем жизни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Очистные сооружения требуют усовершенствования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Высокая степень износа системы объектов водоснабжения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Недостаточный уровень доходов населения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Удаленность от областного цента г. Воронежа</a:t>
                      </a:r>
                    </a:p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6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12511" cy="760689"/>
          </a:xfrm>
          <a:gradFill>
            <a:gsLst>
              <a:gs pos="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-анализа  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Новохоперского муниципального района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163697046"/>
              </p:ext>
            </p:extLst>
          </p:nvPr>
        </p:nvGraphicFramePr>
        <p:xfrm>
          <a:off x="431032" y="1066800"/>
          <a:ext cx="8712968" cy="561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Возможности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Угрозы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086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 доступных инновационных технологий в животноводстве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 потребностей в натуральных, экологически чистых сельскохозяйственных продуктах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дополнительных бюджетных инвестиций за счёт участия в государственных программах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Поддержка на федеральном и региональном уровнях развития внутреннего туризма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Зависимость социального развития от внешних инвестиций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Обострение конкурентной борьбы на рынке сельхозпродукции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объемов продукции в личных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подсобных хозяйствах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22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вырезанным углом 5"/>
          <p:cNvSpPr/>
          <p:nvPr/>
        </p:nvSpPr>
        <p:spPr>
          <a:xfrm>
            <a:off x="1187624" y="188640"/>
            <a:ext cx="6929486" cy="936104"/>
          </a:xfrm>
          <a:prstGeom prst="snip1Rect">
            <a:avLst>
              <a:gd name="adj" fmla="val 2783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3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Конкурентные преимущества </a:t>
            </a:r>
          </a:p>
          <a:p>
            <a:pPr marL="18288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Новохоперского муниципального района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313883446"/>
              </p:ext>
            </p:extLst>
          </p:nvPr>
        </p:nvGraphicFramePr>
        <p:xfrm>
          <a:off x="1115616" y="1340768"/>
          <a:ext cx="7704856" cy="5073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9" y="0"/>
            <a:ext cx="910631" cy="114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1135</Words>
  <Application>Microsoft Office PowerPoint</Application>
  <PresentationFormat>Экран (4:3)</PresentationFormat>
  <Paragraphs>142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Воздушный поток</vt:lpstr>
      <vt:lpstr>Диаграмма</vt:lpstr>
      <vt:lpstr>Стратегический анализ социально-экономического развития Новохопёрского муниципального района Воронежской области    2017 год</vt:lpstr>
      <vt:lpstr>Слайд 2</vt:lpstr>
      <vt:lpstr>Слайд 3</vt:lpstr>
      <vt:lpstr>Оценка уровня достижения стратегических целей, установленных Стратегией социально-экономического развития Новохоперского муниципального района на период до 2020 года</vt:lpstr>
      <vt:lpstr>Оценка уровня достижения стратегических целей, установленных стратегией социально-экономического развития Новохоперского муниципального района</vt:lpstr>
      <vt:lpstr>Оценка уровня достижения стратегических целей, установленных стратегией социально-экономического развития Новохоперского муниципального района</vt:lpstr>
      <vt:lpstr>Результаты SWOT-анализа   Новохоперского муниципального района </vt:lpstr>
      <vt:lpstr>Результаты SWOT-анализа   Новохоперского муниципального района </vt:lpstr>
      <vt:lpstr>Слайд 9</vt:lpstr>
      <vt:lpstr>Мнение респондентов. Проблемы перспективного социально-экономического развития Новохоперского муниципального района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</dc:creator>
  <cp:lastModifiedBy>LEX-PEX.NET</cp:lastModifiedBy>
  <cp:revision>188</cp:revision>
  <dcterms:created xsi:type="dcterms:W3CDTF">2017-03-31T14:50:07Z</dcterms:created>
  <dcterms:modified xsi:type="dcterms:W3CDTF">2017-04-20T11:12:00Z</dcterms:modified>
</cp:coreProperties>
</file>