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4" r:id="rId4"/>
    <p:sldId id="285" r:id="rId5"/>
    <p:sldId id="262" r:id="rId6"/>
    <p:sldId id="264" r:id="rId7"/>
    <p:sldId id="258" r:id="rId8"/>
    <p:sldId id="288" r:id="rId9"/>
    <p:sldId id="266" r:id="rId10"/>
    <p:sldId id="267" r:id="rId11"/>
    <p:sldId id="271" r:id="rId12"/>
    <p:sldId id="270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0794638338244598E-2"/>
          <c:y val="5.1900671699459083E-2"/>
          <c:w val="0.77807007334282163"/>
          <c:h val="0.767618364738750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Родилось, чел.</c:v>
                </c:pt>
              </c:strCache>
            </c:strRef>
          </c:tx>
          <c:dLbls>
            <c:dLbl>
              <c:idx val="0"/>
              <c:layout>
                <c:manualLayout>
                  <c:x val="7.0010662946661407E-4"/>
                  <c:y val="-1.9856966796970882E-2"/>
                </c:manualLayout>
              </c:layout>
              <c:showVal val="1"/>
            </c:dLbl>
            <c:dLbl>
              <c:idx val="1"/>
              <c:layout>
                <c:manualLayout>
                  <c:x val="9.2592592592592865E-3"/>
                  <c:y val="-3.928446593232556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243</c:v>
                </c:pt>
                <c:pt idx="1">
                  <c:v>219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Умерло, чел.</c:v>
                </c:pt>
              </c:strCache>
            </c:strRef>
          </c:tx>
          <c:dLbls>
            <c:dLbl>
              <c:idx val="0"/>
              <c:layout>
                <c:manualLayout>
                  <c:x val="1.5432147750779017E-2"/>
                  <c:y val="-1.1099387742970939E-2"/>
                </c:manualLayout>
              </c:layout>
              <c:showVal val="1"/>
            </c:dLbl>
            <c:dLbl>
              <c:idx val="1"/>
              <c:layout>
                <c:manualLayout>
                  <c:x val="2.7777777777777849E-2"/>
                  <c:y val="-3.647843265144521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647</c:v>
                </c:pt>
                <c:pt idx="1">
                  <c:v>620</c:v>
                </c:pt>
              </c:numCache>
            </c:numRef>
          </c:val>
        </c:ser>
        <c:shape val="cylinder"/>
        <c:axId val="70358912"/>
        <c:axId val="70380160"/>
        <c:axId val="0"/>
      </c:bar3DChart>
      <c:catAx>
        <c:axId val="70358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70380160"/>
        <c:crosses val="autoZero"/>
        <c:auto val="1"/>
        <c:lblAlgn val="ctr"/>
        <c:lblOffset val="100"/>
      </c:catAx>
      <c:valAx>
        <c:axId val="703801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0358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Убыль населения, чел.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1.5470253718285233E-3"/>
                  <c:y val="3.3575098262355232E-2"/>
                </c:manualLayout>
              </c:layout>
              <c:showVal val="1"/>
            </c:dLbl>
            <c:dLbl>
              <c:idx val="1"/>
              <c:layout>
                <c:manualLayout>
                  <c:x val="-4.6297025371829035E-3"/>
                  <c:y val="-1.545023525914538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-527</c:v>
                </c:pt>
                <c:pt idx="1">
                  <c:v>-364</c:v>
                </c:pt>
              </c:numCache>
            </c:numRef>
          </c:val>
        </c:ser>
        <c:axId val="80480512"/>
        <c:axId val="80506880"/>
      </c:barChart>
      <c:catAx>
        <c:axId val="80480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80506880"/>
        <c:crosses val="autoZero"/>
        <c:auto val="1"/>
        <c:lblAlgn val="ctr"/>
        <c:lblOffset val="100"/>
      </c:catAx>
      <c:valAx>
        <c:axId val="8050688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04805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1392200109078795E-2"/>
          <c:y val="5.909492962320434E-2"/>
          <c:w val="0.7890684179030617"/>
          <c:h val="0.783921800711601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Среднегодовая численность населения, чел.</c:v>
                </c:pt>
              </c:strCache>
            </c:strRef>
          </c:tx>
          <c:dLbls>
            <c:dLbl>
              <c:idx val="0"/>
              <c:layout>
                <c:manualLayout>
                  <c:x val="2.20969765985598E-2"/>
                  <c:y val="-6.960230914513780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dirty="0" smtClean="0"/>
                      <a:t>37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674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8108455121148153E-2"/>
                  <c:y val="-5.285132136315338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General">
                  <c:v>37674</c:v>
                </c:pt>
                <c:pt idx="1">
                  <c:v>37209</c:v>
                </c:pt>
              </c:numCache>
            </c:numRef>
          </c:val>
        </c:ser>
        <c:gapWidth val="56"/>
        <c:gapDepth val="500"/>
        <c:shape val="cylinder"/>
        <c:axId val="80539648"/>
        <c:axId val="80541184"/>
        <c:axId val="0"/>
      </c:bar3DChart>
      <c:catAx>
        <c:axId val="80539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80541184"/>
        <c:crosses val="autoZero"/>
        <c:auto val="1"/>
        <c:lblAlgn val="ctr"/>
        <c:lblOffset val="100"/>
      </c:catAx>
      <c:valAx>
        <c:axId val="8054118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05396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332919358166563"/>
          <c:y val="0.37222967289348807"/>
          <c:w val="0.34667080641833453"/>
          <c:h val="0.23538410262107629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>
                <a:solidFill>
                  <a:srgbClr val="002060"/>
                </a:solidFill>
              </a:rPr>
              <a:t>Объём</a:t>
            </a:r>
            <a:r>
              <a:rPr lang="ru-RU" sz="1600" baseline="0" dirty="0" smtClean="0">
                <a:solidFill>
                  <a:srgbClr val="002060"/>
                </a:solidFill>
              </a:rPr>
              <a:t> инвестиций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1000000000</c:v>
                </c:pt>
                <c:pt idx="1">
                  <c:v>1400000000</c:v>
                </c:pt>
                <c:pt idx="2">
                  <c:v>2800000000</c:v>
                </c:pt>
              </c:numCache>
            </c:numRef>
          </c:val>
        </c:ser>
        <c:shape val="cylinder"/>
        <c:axId val="83920768"/>
        <c:axId val="83922304"/>
        <c:axId val="0"/>
      </c:bar3DChart>
      <c:catAx>
        <c:axId val="83920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83922304"/>
        <c:crosses val="autoZero"/>
        <c:auto val="1"/>
        <c:lblAlgn val="ctr"/>
        <c:lblOffset val="100"/>
      </c:catAx>
      <c:valAx>
        <c:axId val="8392230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83920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Валовой внутренний продукт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14.9</c:v>
                </c:pt>
                <c:pt idx="1">
                  <c:v>17.399999999999999</c:v>
                </c:pt>
                <c:pt idx="2">
                  <c:v>17.7</c:v>
                </c:pt>
              </c:numCache>
            </c:numRef>
          </c:val>
        </c:ser>
        <c:shape val="cylinder"/>
        <c:axId val="82260352"/>
        <c:axId val="82261888"/>
        <c:axId val="0"/>
      </c:bar3DChart>
      <c:catAx>
        <c:axId val="82260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82261888"/>
        <c:crosses val="autoZero"/>
        <c:auto val="1"/>
        <c:lblAlgn val="ctr"/>
        <c:lblOffset val="100"/>
      </c:catAx>
      <c:valAx>
        <c:axId val="822618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2260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>
                <a:solidFill>
                  <a:srgbClr val="002060"/>
                </a:solidFill>
              </a:rPr>
              <a:t>Доходы районного  бюджета </a:t>
            </a:r>
            <a:endParaRPr lang="ru-RU" sz="1200" dirty="0">
              <a:solidFill>
                <a:srgbClr val="002060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976900000</c:v>
                </c:pt>
                <c:pt idx="1">
                  <c:v>1100000000</c:v>
                </c:pt>
              </c:numCache>
            </c:numRef>
          </c:val>
        </c:ser>
        <c:shape val="cylinder"/>
        <c:axId val="83635200"/>
        <c:axId val="83926400"/>
        <c:axId val="0"/>
      </c:bar3DChart>
      <c:catAx>
        <c:axId val="83635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83926400"/>
        <c:crosses val="autoZero"/>
        <c:auto val="1"/>
        <c:lblAlgn val="ctr"/>
        <c:lblOffset val="100"/>
      </c:catAx>
      <c:valAx>
        <c:axId val="839264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36352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>
                <a:solidFill>
                  <a:srgbClr val="002060"/>
                </a:solidFill>
              </a:rPr>
              <a:t>Поступления</a:t>
            </a:r>
            <a:r>
              <a:rPr lang="ru-RU" sz="1200" baseline="0" dirty="0" smtClean="0">
                <a:solidFill>
                  <a:srgbClr val="002060"/>
                </a:solidFill>
              </a:rPr>
              <a:t> собственных доходов районного бюджета</a:t>
            </a:r>
            <a:endParaRPr lang="ru-RU" sz="1200" dirty="0">
              <a:solidFill>
                <a:srgbClr val="002060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322000000</c:v>
                </c:pt>
                <c:pt idx="1">
                  <c:v>395700000</c:v>
                </c:pt>
              </c:numCache>
            </c:numRef>
          </c:val>
        </c:ser>
        <c:shape val="cylinder"/>
        <c:axId val="82203776"/>
        <c:axId val="82205312"/>
        <c:axId val="0"/>
      </c:bar3DChart>
      <c:catAx>
        <c:axId val="82203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82205312"/>
        <c:crosses val="autoZero"/>
        <c:auto val="1"/>
        <c:lblAlgn val="ctr"/>
        <c:lblOffset val="100"/>
      </c:catAx>
      <c:valAx>
        <c:axId val="822053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2203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3603816410766057E-2"/>
          <c:y val="9.5412895834889058E-2"/>
          <c:w val="0.54378328809606447"/>
          <c:h val="0.82156855067105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 поселений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 поселениям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274.39999999999986</c:v>
                </c:pt>
              </c:numCache>
            </c:numRef>
          </c:val>
        </c:ser>
        <c:shape val="cylinder"/>
        <c:axId val="83905152"/>
        <c:axId val="97825152"/>
        <c:axId val="0"/>
      </c:bar3DChart>
      <c:catAx>
        <c:axId val="83905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97825152"/>
        <c:crosses val="autoZero"/>
        <c:auto val="1"/>
        <c:lblAlgn val="ctr"/>
        <c:lblOffset val="100"/>
      </c:catAx>
      <c:valAx>
        <c:axId val="9782515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39051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  <a:latin typeface="Georgia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Количество</a:t>
            </a:r>
            <a:r>
              <a:rPr lang="ru-RU" sz="1200" baseline="0" dirty="0" smtClean="0">
                <a:solidFill>
                  <a:srgbClr val="002060"/>
                </a:solidFill>
                <a:latin typeface="Georgia" pitchFamily="18" charset="0"/>
              </a:rPr>
              <a:t> молодых семей, получивших субсидию на приобретение (строительство) жиль</a:t>
            </a:r>
            <a:r>
              <a:rPr lang="ru-RU" sz="1200" b="1" baseline="0" dirty="0" smtClean="0">
                <a:solidFill>
                  <a:srgbClr val="002060"/>
                </a:solidFill>
                <a:latin typeface="Georgia" pitchFamily="18" charset="0"/>
              </a:rPr>
              <a:t>я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8116843700136378E-2"/>
                  <c:y val="-2.784778299487194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C00000"/>
                        </a:solidFill>
                      </a:rPr>
                      <a:t>1</a:t>
                    </a:r>
                    <a:r>
                      <a:rPr lang="ru-RU" sz="1400" b="1" dirty="0" smtClean="0">
                        <a:solidFill>
                          <a:srgbClr val="C00000"/>
                        </a:solidFill>
                      </a:rPr>
                      <a:t> семья</a:t>
                    </a:r>
                    <a:endParaRPr lang="en-US" sz="1400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5336460200074386E-2"/>
                  <c:y val="-2.784778299487194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C00000"/>
                        </a:solidFill>
                      </a:rPr>
                      <a:t>4</a:t>
                    </a:r>
                    <a:r>
                      <a:rPr lang="ru-RU" sz="1400" b="1" dirty="0" smtClean="0">
                        <a:solidFill>
                          <a:srgbClr val="C00000"/>
                        </a:solidFill>
                      </a:rPr>
                      <a:t> семьи</a:t>
                    </a:r>
                    <a:endParaRPr lang="en-US" sz="1400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7892536900086881E-2"/>
                  <c:y val="-1.547099055270661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C00000"/>
                        </a:solidFill>
                      </a:rPr>
                      <a:t>34</a:t>
                    </a:r>
                    <a:r>
                      <a:rPr lang="ru-RU" sz="1400" b="1" dirty="0" smtClean="0">
                        <a:solidFill>
                          <a:srgbClr val="C00000"/>
                        </a:solidFill>
                      </a:rPr>
                      <a:t> семьи</a:t>
                    </a:r>
                    <a:endParaRPr lang="en-US" sz="1400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34</c:v>
                </c:pt>
              </c:numCache>
            </c:numRef>
          </c:val>
        </c:ser>
        <c:shape val="cylinder"/>
        <c:axId val="99777920"/>
        <c:axId val="101977088"/>
        <c:axId val="0"/>
      </c:bar3DChart>
      <c:catAx>
        <c:axId val="99777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Georgia" pitchFamily="18" charset="0"/>
              </a:defRPr>
            </a:pPr>
            <a:endParaRPr lang="ru-RU"/>
          </a:p>
        </c:txPr>
        <c:crossAx val="101977088"/>
        <c:crosses val="autoZero"/>
        <c:auto val="1"/>
        <c:lblAlgn val="ctr"/>
        <c:lblOffset val="100"/>
      </c:catAx>
      <c:valAx>
        <c:axId val="101977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Georgia" pitchFamily="18" charset="0"/>
              </a:defRPr>
            </a:pPr>
            <a:endParaRPr lang="ru-RU"/>
          </a:p>
        </c:txPr>
        <c:crossAx val="99777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0.06383</cdr:x>
      <cdr:y>0.46154</cdr:y>
    </cdr:from>
    <cdr:to>
      <cdr:x>0.19507</cdr:x>
      <cdr:y>0.54109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1728192"/>
          <a:ext cx="444165" cy="297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solidFill>
                <a:srgbClr val="C00000"/>
              </a:solidFill>
            </a:rPr>
            <a:t>1 млрд. руб.</a:t>
          </a:r>
          <a:endParaRPr lang="ru-RU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0.3617</cdr:x>
      <cdr:y>0.38462</cdr:y>
    </cdr:from>
    <cdr:to>
      <cdr:x>0.47281</cdr:x>
      <cdr:y>0.46417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1440160"/>
          <a:ext cx="376038" cy="297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C00000"/>
              </a:solidFill>
            </a:rPr>
            <a:t>1,4 млрд. руб.</a:t>
          </a:r>
          <a:endParaRPr lang="ru-RU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0.71875</cdr:x>
      <cdr:y>0.16542</cdr:y>
    </cdr:from>
    <cdr:to>
      <cdr:x>0.82986</cdr:x>
      <cdr:y>0.22906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15000" y="74868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0.6383</cdr:x>
      <cdr:y>0.15385</cdr:y>
    </cdr:from>
    <cdr:to>
      <cdr:x>0.91688</cdr:x>
      <cdr:y>0.2713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0240" y="576064"/>
          <a:ext cx="942820" cy="439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C00000"/>
              </a:solidFill>
            </a:rPr>
            <a:t>2,8 млрд. руб.</a:t>
          </a:r>
          <a:endParaRPr lang="ru-RU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0.09231</cdr:x>
      <cdr:y>0.51613</cdr:y>
    </cdr:from>
    <cdr:to>
      <cdr:x>0.28767</cdr:x>
      <cdr:y>0.58065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230425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0.12308</cdr:x>
      <cdr:y>0.49254</cdr:y>
    </cdr:from>
    <cdr:to>
      <cdr:x>0.31844</cdr:x>
      <cdr:y>0.69735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064" y="2376264"/>
          <a:ext cx="914400" cy="988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14,9 млрд. руб.</a:t>
          </a:r>
          <a:endParaRPr lang="ru-R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0.38462</cdr:x>
      <cdr:y>0.16418</cdr:y>
    </cdr:from>
    <cdr:to>
      <cdr:x>0.57998</cdr:x>
      <cdr:y>0.369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792088"/>
          <a:ext cx="914400" cy="988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17,4 млрд. руб.</a:t>
          </a:r>
          <a:endParaRPr lang="ru-R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0.69231</cdr:x>
      <cdr:y>0.13433</cdr:y>
    </cdr:from>
    <cdr:to>
      <cdr:x>0.88767</cdr:x>
      <cdr:y>0.33914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40360" y="648072"/>
          <a:ext cx="914400" cy="988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17,7 млрд. руб.</a:t>
          </a:r>
          <a:endParaRPr lang="ru-RU" sz="1100" b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0.73497</cdr:x>
      <cdr:y>0.23214</cdr:y>
    </cdr:from>
    <cdr:to>
      <cdr:x>0.8441</cdr:x>
      <cdr:y>0.32143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94720" y="93610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0.39199</cdr:x>
      <cdr:y>0.25</cdr:y>
    </cdr:from>
    <cdr:to>
      <cdr:x>0.59466</cdr:x>
      <cdr:y>0.33929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10544" y="1008112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0.49123</cdr:y>
    </cdr:from>
    <cdr:to>
      <cdr:x>0.45455</cdr:x>
      <cdr:y>0.61623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-72008" y="2016224"/>
          <a:ext cx="1309236" cy="513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831,5 млн.руб.</a:t>
          </a:r>
          <a:endParaRPr lang="ru-RU" sz="1100" b="1" dirty="0">
            <a:solidFill>
              <a:srgbClr val="C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0.09091</cdr:x>
      <cdr:y>0.27907</cdr:y>
    </cdr:from>
    <cdr:to>
      <cdr:x>0.47273</cdr:x>
      <cdr:y>0.34573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864096"/>
          <a:ext cx="1209740" cy="206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C00000"/>
              </a:solidFill>
              <a:latin typeface="Lucida Sans Unicode" pitchFamily="34" charset="0"/>
              <a:cs typeface="Lucida Sans Unicode" pitchFamily="34" charset="0"/>
            </a:rPr>
            <a:t>201,1 млн. руб</a:t>
          </a:r>
          <a:r>
            <a:rPr lang="ru-RU" b="1" dirty="0" smtClean="0">
              <a:solidFill>
                <a:srgbClr val="C00000"/>
              </a:solidFill>
              <a:latin typeface="Georgia" pitchFamily="18" charset="0"/>
            </a:rPr>
            <a:t>.</a:t>
          </a:r>
          <a:endParaRPr lang="ru-RU" b="1" dirty="0">
            <a:solidFill>
              <a:srgbClr val="C00000"/>
            </a:solidFill>
            <a:latin typeface="Georgia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0.0899</cdr:x>
      <cdr:y>0.06557</cdr:y>
    </cdr:from>
    <cdr:to>
      <cdr:x>0.80912</cdr:x>
      <cdr:y>0.29508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288032"/>
          <a:ext cx="2304256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rgbClr val="002060"/>
              </a:solidFill>
            </a:rPr>
            <a:t>Межбюджетные трансферты </a:t>
          </a:r>
        </a:p>
        <a:p xmlns:a="http://schemas.openxmlformats.org/drawingml/2006/main">
          <a:pPr algn="ctr"/>
          <a:r>
            <a:rPr lang="ru-RU" sz="1100" b="1" dirty="0" smtClean="0">
              <a:solidFill>
                <a:srgbClr val="002060"/>
              </a:solidFill>
            </a:rPr>
            <a:t>поселениям</a:t>
          </a:r>
          <a:endParaRPr lang="ru-RU" sz="11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0.42703</cdr:x>
      <cdr:y>0.16393</cdr:y>
    </cdr:from>
    <cdr:to>
      <cdr:x>0.76417</cdr:x>
      <cdr:y>0.37211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8152" y="720080"/>
          <a:ext cx="10801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274,5 </a:t>
          </a:r>
        </a:p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млн. руб.</a:t>
          </a:r>
          <a:endParaRPr lang="ru-RU" sz="1100" b="1" dirty="0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2A3BF9-5790-42AE-AC53-69AC05C2EC44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AC5CC2-DE05-489C-B7C9-FC5116157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30963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Отчет </a:t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главы Новохопёрского муниципального района </a:t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«Об итогах социально-экономического развития Новохопёрского муниципального района в 2019 году и задачах на 2020 год»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5362" name="Picture 2" descr="https://www.govvrn.ru/documents/34650/0/%D0%9D%D0%BE%D0%B2%D0%BE%D1%85%D0%BE%D0%BF%D0%B5%D1%80%D1%81%D0%BA%D0%B8%D0%B9.jpg/971fc2d3-ec21-314e-a1b7-64d418aa4a9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20080" cy="899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620688"/>
            <a:ext cx="590465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Проект по строительству набережной вдоль реки Хопёр в г. Новохопёрске признан одним из лучших проектов на федеральном уровне.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4941168"/>
            <a:ext cx="5832648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Строительство тротуаров в с. Елань-Колено по </a:t>
            </a:r>
            <a:r>
              <a:rPr lang="ru-RU" sz="1400" b="1" dirty="0">
                <a:solidFill>
                  <a:srgbClr val="002060"/>
                </a:solidFill>
              </a:rPr>
              <a:t>ул. Пушкина и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ул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r>
              <a:rPr lang="ru-RU" sz="1400" b="1" dirty="0" err="1">
                <a:solidFill>
                  <a:srgbClr val="002060"/>
                </a:solidFill>
              </a:rPr>
              <a:t>Крейзера</a:t>
            </a:r>
            <a:r>
              <a:rPr lang="ru-RU" sz="1400" b="1" dirty="0">
                <a:solidFill>
                  <a:srgbClr val="002060"/>
                </a:solidFill>
              </a:rPr>
              <a:t> протяженностью 930 м.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988840"/>
            <a:ext cx="5832648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Благоустройство </a:t>
            </a:r>
            <a:r>
              <a:rPr lang="ru-RU" sz="1400" b="1" dirty="0">
                <a:solidFill>
                  <a:srgbClr val="002060"/>
                </a:solidFill>
              </a:rPr>
              <a:t>парка «Городской сад» в г. Новохоперске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429000"/>
            <a:ext cx="590465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Благоустройство парка «Сказка» в пос. Централь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s://sun9-20.userapi.com/c854124/v854124725/18c0b5/G4JXw3G5-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304256" cy="223224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4582" name="Picture 6" descr="https://sun9-50.userapi.com/c854224/v854224371/1e782e/s_HITOVKk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92896"/>
            <a:ext cx="2435180" cy="172819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4584" name="Picture 8" descr="https://www.nhoper.ru/images/281019/%D0%BF%D0%B0%D1%80%D0%BA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65104"/>
            <a:ext cx="2016224" cy="230185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Муниципальная программа </a:t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«Муниципальное управление и гражданское общество»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412776"/>
            <a:ext cx="6048672" cy="5328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ru-RU" sz="14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целях подготовки к празднованию 75 годовщины Победы в Великой Отечественной войне 1941-1945 годов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проведена работа по  сохранению и приведению в порядок военно-мемориальных объектов. </a:t>
            </a:r>
          </a:p>
          <a:p>
            <a:pPr lvl="0" algn="ctr"/>
            <a:endParaRPr lang="ru-RU" sz="1400" dirty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Памятник в 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Бурляевке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капитально отремонтирован в рамках развития инициативного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бюджетирования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областного конкурсного отбора проектов  по поддержке местных инициатив на сумму </a:t>
            </a: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874,7  тыс.руб. </a:t>
            </a:r>
          </a:p>
          <a:p>
            <a:pPr lvl="0" algn="ctr"/>
            <a:endParaRPr lang="ru-RU" sz="1400" dirty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 средства районного бюджета отремонтирован памятник </a:t>
            </a:r>
          </a:p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с. Елань-Колено на сумму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849 тыс. руб. </a:t>
            </a:r>
          </a:p>
          <a:p>
            <a:pPr lvl="0" algn="ctr"/>
            <a:endParaRPr lang="ru-RU" sz="1400" dirty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пос.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Долиновском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памятник приведен в порядок благодаря победе органов территориального общественного самоуправления (ТОС)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в конкурсе общественно полезных проектов. 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Общая стоимость проекта составила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792 тыс.руб. </a:t>
            </a:r>
          </a:p>
          <a:p>
            <a:pPr lvl="0" algn="ctr"/>
            <a:endParaRPr lang="ru-RU" sz="1400" dirty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селе Красном капитально отремонтировали памятник за счет гранта, полученного за победу в конкурсе «Лучшее муниципальное образование Воронежской области» на сумму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935,5 тыс. руб.,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 также установили современную детскую площадку.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7653" name="Picture 5" descr="В Новохопёрском селе отремонтировали памятник землякам, погибшим в В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340768"/>
            <a:ext cx="2736303" cy="175547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7655" name="Picture 7" descr="https://upload-1ea6d5d5724ca2cef6f86e49c4cece1e.hb.bizmrg.com/iblock/78a/78ad49756cc0a61e9c7c5f520f1a93fc/aca7ecbd6c62064d498e6d9f9ae98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78542"/>
            <a:ext cx="2639278" cy="179081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7657" name="Picture 9" descr="https://i.mycdn.me/i?r=AyH4iRPQ2q0otWIFepML2LxRfZu0iRxEOFVy5DO6OsX7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140968"/>
            <a:ext cx="2627784" cy="158417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640960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Georgia" pitchFamily="18" charset="0"/>
              </a:rPr>
              <a:t>В 2019 году на областной конкурс общественно полезных грантов ТОС по инициативам жителей района подано 28 заявок, 14 из которых признаны победителями и получили гранты на общую сумму более 3 миллионов рублей. Таким образом, </a:t>
            </a:r>
            <a:r>
              <a:rPr lang="ru-RU" sz="1300" b="1" dirty="0">
                <a:solidFill>
                  <a:srgbClr val="C00000"/>
                </a:solidFill>
                <a:latin typeface="Georgia" pitchFamily="18" charset="0"/>
              </a:rPr>
              <a:t>каждый второй ТОС района получил </a:t>
            </a:r>
            <a:r>
              <a:rPr lang="ru-RU" sz="1300" b="1" dirty="0" err="1">
                <a:solidFill>
                  <a:srgbClr val="C00000"/>
                </a:solidFill>
                <a:latin typeface="Georgia" pitchFamily="18" charset="0"/>
              </a:rPr>
              <a:t>грантовые</a:t>
            </a:r>
            <a:r>
              <a:rPr lang="ru-RU" sz="1300" b="1" dirty="0">
                <a:solidFill>
                  <a:srgbClr val="C00000"/>
                </a:solidFill>
                <a:latin typeface="Georgia" pitchFamily="18" charset="0"/>
              </a:rPr>
              <a:t> средства. </a:t>
            </a:r>
            <a:endParaRPr lang="ru-RU" sz="13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13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Georgia" pitchFamily="18" charset="0"/>
              </a:rPr>
              <a:t>По </a:t>
            </a:r>
            <a:r>
              <a:rPr lang="ru-RU" sz="1300" b="1" dirty="0">
                <a:solidFill>
                  <a:srgbClr val="002060"/>
                </a:solidFill>
                <a:latin typeface="Georgia" pitchFamily="18" charset="0"/>
              </a:rPr>
              <a:t>количеству выигранных грантов в 2019 году наш </a:t>
            </a:r>
            <a:r>
              <a:rPr lang="ru-RU" sz="1300" b="1" dirty="0">
                <a:solidFill>
                  <a:srgbClr val="C00000"/>
                </a:solidFill>
                <a:latin typeface="Georgia" pitchFamily="18" charset="0"/>
              </a:rPr>
              <a:t>район занимает 3-е место по области</a:t>
            </a:r>
            <a:r>
              <a:rPr lang="ru-RU" sz="1300" b="1" dirty="0">
                <a:solidFill>
                  <a:srgbClr val="002060"/>
                </a:solidFill>
                <a:latin typeface="Georgia" pitchFamily="18" charset="0"/>
              </a:rPr>
              <a:t>, превышая среднее значение выигранных грантов на один район по региону, </a:t>
            </a:r>
            <a:endParaRPr lang="ru-RU" sz="13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Georgia" pitchFamily="18" charset="0"/>
              </a:rPr>
              <a:t>которое </a:t>
            </a:r>
            <a:r>
              <a:rPr lang="ru-RU" sz="1300" b="1" dirty="0">
                <a:solidFill>
                  <a:srgbClr val="002060"/>
                </a:solidFill>
                <a:latin typeface="Georgia" pitchFamily="18" charset="0"/>
              </a:rPr>
              <a:t>составляет – 7,5. </a:t>
            </a:r>
          </a:p>
        </p:txBody>
      </p:sp>
      <p:pic>
        <p:nvPicPr>
          <p:cNvPr id="10" name="Picture 4" descr="https://i.mycdn.me/i?r=AyH4iRPQ2q0otWIFepML2LxRrwfTBaE4WyMfnT5ASC9s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97152"/>
            <a:ext cx="2952328" cy="1885709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39552" y="2132856"/>
            <a:ext cx="8064896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В 2019 году впервые в районе проведен </a:t>
            </a:r>
            <a:r>
              <a:rPr lang="ru-RU" sz="1400" b="1" dirty="0" err="1">
                <a:solidFill>
                  <a:srgbClr val="002060"/>
                </a:solidFill>
                <a:latin typeface="Georgia" pitchFamily="18" charset="0"/>
              </a:rPr>
              <a:t>грантовый</a:t>
            </a:r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 конкурс для общественных объединений на реализацию программ социально ориентированных некоммерческих организаций, по итогам которого победителями признаны 3 программы, которые будут реализованы в течение 2020 года</a:t>
            </a: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Общая сумма субсидии –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1,1 млн. руб. </a:t>
            </a:r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3717032"/>
            <a:ext cx="8208912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Впервые проведены конкурсы проектных решений  </a:t>
            </a: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«Активное поколение – 2020» и «Гордимся героями-земляками»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8687" name="Picture 15" descr="https://www.nhoper.ru/images/251119/%D0%BF%D1%80%D0%BE%D0%B5%D0%BA%D1%82%D0%BD%D1%8B%D0%B5_%D1%80%D0%B5%D1%88%D0%B5%D0%BD%D0%B8%D1%8F/IMG_2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97152"/>
            <a:ext cx="2806941" cy="187220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8689" name="Picture 17" descr="https://www.nhoper.ru/images/151119/IMG_1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2819326" cy="187220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Georgia" pitchFamily="18" charset="0"/>
              </a:rPr>
              <a:t>Муниципальная программа </a:t>
            </a:r>
            <a:br>
              <a:rPr lang="ru-RU" sz="27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Georgia" pitchFamily="18" charset="0"/>
              </a:rPr>
              <a:t>«Обеспечение доступным и комфортным жильем, коммунальными услугами населения»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628800"/>
            <a:ext cx="8136904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Благодаря </a:t>
            </a:r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инициативам органов </a:t>
            </a: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ТОС </a:t>
            </a:r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постепенная работа по замене водонапорных башен </a:t>
            </a: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в районе ведется </a:t>
            </a:r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уже не первый год. Заменены башни в пос. Терновском, с. </a:t>
            </a:r>
            <a:r>
              <a:rPr lang="ru-RU" sz="1400" b="1" dirty="0" err="1">
                <a:solidFill>
                  <a:srgbClr val="002060"/>
                </a:solidFill>
                <a:latin typeface="Georgia" pitchFamily="18" charset="0"/>
              </a:rPr>
              <a:t>Бурляевке</a:t>
            </a:r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, проведен ремонт артезианских скважин в пос. Ленинском и пос. </a:t>
            </a:r>
            <a:r>
              <a:rPr lang="ru-RU" sz="1400" b="1" dirty="0" err="1">
                <a:solidFill>
                  <a:srgbClr val="002060"/>
                </a:solidFill>
                <a:latin typeface="Georgia" pitchFamily="18" charset="0"/>
              </a:rPr>
              <a:t>Камышановском</a:t>
            </a:r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, установлена станция управления глубинным насосом в </a:t>
            </a: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пос.Берёзовке. 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3284984"/>
            <a:ext cx="8136904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Введен в эксплуатацию первый пусковой комплекс системы водоснабжения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Коленовском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сельском поселении (водозабор и 1,6 км водопровода) проекта «Система водоснабжения в с. Елань-Колено, пос.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Долиновский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Подосиновка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пос. Берёзовка». В наступившем 2020 году реализацию этого проекта планируется продолжить и освоить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60,1 млн.рублей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 </a:t>
            </a:r>
            <a:endParaRPr lang="ru-RU" b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5013176"/>
            <a:ext cx="8136904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2020 году планируется приступить к реализации первого этапа проекта по реконструкции и строительству объектов водоснабжения городского поселения - г. Новохоперск.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96944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В 2019 году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34 молодые семьи,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из них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3 семьи многодетные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, получили свидетельства в рамках муниципальной программы «Обеспечение доступным и комфортным жильем и коммунальными услугами населения Новохопёрского муниципального района».  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Всего в 2019 году молодые семьи Новохопёрского района на приобретение жилья получили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13,8 млн. руб.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Это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третий результат в области. </a:t>
            </a:r>
            <a:endParaRPr lang="ru-RU" sz="12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7544" y="2132856"/>
          <a:ext cx="49685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626" name="Picture 2" descr="https://www.nhoper.ru/images/010419/IMG_5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754" y="2924944"/>
            <a:ext cx="3516031" cy="252028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971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Муниципальная программа </a:t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Энергосбережение и повышение энергетической эффективности»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700808"/>
            <a:ext cx="3384376" cy="237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Проведены работы по замене светильников на светодиодные общей стоимостью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более 5 млн. руб. </a:t>
            </a:r>
          </a:p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Протяжённость освещённых улиц с 74,9% доведена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до 85,1%. </a:t>
            </a:r>
          </a:p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 этом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85% фонарей – энергосберегающие.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707904" y="1268760"/>
            <a:ext cx="2736304" cy="1512168"/>
          </a:xfrm>
          <a:prstGeom prst="wedgeRoundRectCallout">
            <a:avLst>
              <a:gd name="adj1" fmla="val -21148"/>
              <a:gd name="adj2" fmla="val 4918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Показатель «доля протяженности освещенных частей улиц, проездов, набережных к их общей протяженности»</a:t>
            </a:r>
            <a:endParaRPr lang="ru-RU" sz="14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707904" y="2996952"/>
            <a:ext cx="2736304" cy="1296144"/>
          </a:xfrm>
          <a:prstGeom prst="wedgeRoundRectCallout">
            <a:avLst>
              <a:gd name="adj1" fmla="val -21463"/>
              <a:gd name="adj2" fmla="val 4852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Показатель «протяженность освещенных частей улиц, проездов, набережных»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14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4797152"/>
            <a:ext cx="6912768" cy="12961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2020 году ставится задача продолжить работы по освещению улиц до 100 %. При этом не просто заменить системы освещения, а сделать по каждому населенному пункту, каждой улице и переулку детальный анализ  потребности в фонарях и углов направленности освещения.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1" name="Picture 4" descr="https://stroybutik.ru/images/vnim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1080120" cy="1080120"/>
          </a:xfrm>
          <a:prstGeom prst="rect">
            <a:avLst/>
          </a:prstGeom>
          <a:noFill/>
        </p:spPr>
      </p:pic>
      <p:sp>
        <p:nvSpPr>
          <p:cNvPr id="16" name="Стрелка вверх 15"/>
          <p:cNvSpPr/>
          <p:nvPr/>
        </p:nvSpPr>
        <p:spPr>
          <a:xfrm>
            <a:off x="6516216" y="1484784"/>
            <a:ext cx="432048" cy="86409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92280" y="1268760"/>
            <a:ext cx="1728192" cy="14401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Georgia" pitchFamily="18" charset="0"/>
              </a:rPr>
              <a:t>перевыполнен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Georgia" pitchFamily="18" charset="0"/>
              </a:rPr>
              <a:t>на  12,3%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6588224" y="3140968"/>
            <a:ext cx="432048" cy="86409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92280" y="2852936"/>
            <a:ext cx="1728192" cy="14401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Georgia" pitchFamily="18" charset="0"/>
              </a:rPr>
              <a:t>п</a:t>
            </a:r>
            <a:r>
              <a:rPr lang="ru-RU" sz="900" b="1" dirty="0" smtClean="0">
                <a:solidFill>
                  <a:srgbClr val="C00000"/>
                </a:solidFill>
                <a:latin typeface="Georgia" pitchFamily="18" charset="0"/>
              </a:rPr>
              <a:t>еревыполнен </a:t>
            </a:r>
            <a:r>
              <a:rPr lang="ru-RU" sz="1050" b="1" dirty="0" smtClean="0">
                <a:solidFill>
                  <a:srgbClr val="C00000"/>
                </a:solidFill>
                <a:latin typeface="Georgia" pitchFamily="18" charset="0"/>
              </a:rPr>
              <a:t>на 21,6%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11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971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Муниципальная программа </a:t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«Охрана окружающей среды, воспроизводство и использование природных ресурсов»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1412776"/>
            <a:ext cx="698477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В 2020 году предстоит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работать над важной проблемой по централизованному сбору твердых коммунальных отходов. </a:t>
            </a:r>
          </a:p>
        </p:txBody>
      </p:sp>
      <p:pic>
        <p:nvPicPr>
          <p:cNvPr id="5" name="Picture 4" descr="https://stroybutik.ru/images/vnim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1080120" cy="108012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2636912"/>
            <a:ext cx="5184576" cy="14401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рамках муниципальной программы </a:t>
            </a: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подготовлена </a:t>
            </a:r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проектно-сметная документация на строительство цеха </a:t>
            </a: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сортировки ТКО.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Его </a:t>
            </a:r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строительство ориентировочно в планах на 2021-2022 </a:t>
            </a: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годы.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22" name="Picture 2" descr="https://open4business.com.ua/wp-content/uploads/2016/06/planta_de_recicl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36912"/>
            <a:ext cx="2880320" cy="192021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4293096"/>
            <a:ext cx="5184576" cy="23762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Подготовлены предложения по организации раздельного сбора мусора в г. Новохопёрске для вхождения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пилотный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проект, что количественно снизит нагрузку на полигон ТКО, позволит перейти на качественно новый уровень обращения с коммунальными отходами и минимизирует вред окружающей среде. Разделение мусора позволит наиболее эффективно использовать ресурсы, возвращая в производственный оборот перерабатываемые виды отходов.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0725" name="Picture 5" descr="https://pbs.twimg.com/media/EDmj5E6XkAEqOF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25144"/>
            <a:ext cx="3145145" cy="194421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07288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Муниципальная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программа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Развитие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образования»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9512" y="1340768"/>
            <a:ext cx="4968552" cy="2232248"/>
          </a:xfrm>
          <a:prstGeom prst="wedgeRoundRectCallout">
            <a:avLst>
              <a:gd name="adj1" fmla="val -20659"/>
              <a:gd name="adj2" fmla="val 5007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Р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айон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уверенно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входит в тройку районов области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, лидирующих по объему ремонтных работ, выполненных в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школах, детских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садах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и учреждениях дополнительного образования детей, в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рамках программы </a:t>
            </a:r>
            <a:r>
              <a:rPr lang="ru-RU" sz="1200" b="1" dirty="0" err="1">
                <a:solidFill>
                  <a:srgbClr val="002060"/>
                </a:solidFill>
                <a:latin typeface="Georgia" pitchFamily="18" charset="0"/>
              </a:rPr>
              <a:t>софинансирования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 «50/50». </a:t>
            </a:r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2019 году по этой программе привлечено </a:t>
            </a:r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20,4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млн. руб. </a:t>
            </a:r>
            <a:endParaRPr lang="ru-RU" sz="12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целом же на развитие сети образовательных организаций затрачено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66 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млн.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руб. </a:t>
            </a:r>
            <a:endParaRPr lang="ru-RU" sz="1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1746" name="Picture 2" descr="https://www.nhoper.ru/images/29082019/4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59"/>
            <a:ext cx="3283174" cy="2187415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23528" y="4005064"/>
            <a:ext cx="4680520" cy="2016224"/>
          </a:xfrm>
          <a:prstGeom prst="wedgeRoundRectCallout">
            <a:avLst>
              <a:gd name="adj1" fmla="val -20649"/>
              <a:gd name="adj2" fmla="val 4966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рамках федерального проекта «Современная школа» национального проекта «Образование» в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двух сельских школах (МКОУ «Краснянская СОШ» и МОУ «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Елань-Коленовская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СОШ №1») распахнули свои двери образовательные центры нового формата «Точка роста» стоимостью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6,2 млн. руб. </a:t>
            </a:r>
          </a:p>
          <a:p>
            <a:pPr lvl="0" algn="ctr"/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Сеть таких центров в наступившем году в районе будет расширяться.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1751" name="Picture 7" descr="https://nhoper.ru/images/240919/%D0%A2%D0%BE%D1%87%D0%BA%D0%B8/IMG_8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05064"/>
            <a:ext cx="3262694" cy="217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395536" y="332656"/>
            <a:ext cx="3096344" cy="1656184"/>
          </a:xfrm>
          <a:prstGeom prst="wedgeRoundRectCallout">
            <a:avLst>
              <a:gd name="adj1" fmla="val 64985"/>
              <a:gd name="adj2" fmla="val 12065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17 школ района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получили высокоскоростной интернет и доступ к образовательным ресурсам. Остальные школы также будут участвовать в данном проекте. Работы планируется завершить к 10 мая 2020 года.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635896" y="188640"/>
            <a:ext cx="2808312" cy="1368152"/>
          </a:xfrm>
          <a:prstGeom prst="wedgeRoundRectCallout">
            <a:avLst>
              <a:gd name="adj1" fmla="val -23618"/>
              <a:gd name="adj2" fmla="val 16640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Созданы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30 дополнительных ясельных мест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для детей в возрасте от одного года до трёх лет в детских садах «Солнышко» и «Ласточка».</a:t>
            </a:r>
            <a:endParaRPr lang="ru-RU" sz="1600" b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300192" y="1556792"/>
            <a:ext cx="2592288" cy="1224136"/>
          </a:xfrm>
          <a:prstGeom prst="wedgeRoundRectCallout">
            <a:avLst>
              <a:gd name="adj1" fmla="val -101795"/>
              <a:gd name="adj2" fmla="val 8087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Во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всех школах района организовано горячее питание для обучающихся, которым обеспечены </a:t>
            </a:r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100%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школьников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07504" y="4077072"/>
            <a:ext cx="3168352" cy="936104"/>
          </a:xfrm>
          <a:prstGeom prst="wedgeRoundRectCallout">
            <a:avLst>
              <a:gd name="adj1" fmla="val 72820"/>
              <a:gd name="adj2" fmla="val -706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Доля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детей в возрасте от 1 до 6 лет, получающих дошкольную образовательную услугу, составила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72,4% </a:t>
            </a:r>
            <a:endParaRPr lang="ru-RU" sz="12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(плановый показатель 70,8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%)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547664" y="5373216"/>
            <a:ext cx="2736304" cy="1080120"/>
          </a:xfrm>
          <a:prstGeom prst="wedgeRoundRectCallout">
            <a:avLst>
              <a:gd name="adj1" fmla="val 51297"/>
              <a:gd name="adj2" fmla="val -1749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Увеличилась  доля детей первой и второй групп здоровья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до 82,3%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(плановый показатель 78 %)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716016" y="4509120"/>
            <a:ext cx="4104456" cy="2232248"/>
          </a:xfrm>
          <a:prstGeom prst="wedgeRoundRectCallout">
            <a:avLst>
              <a:gd name="adj1" fmla="val -52576"/>
              <a:gd name="adj2" fmla="val -7278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Полностью выполнены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основные целевые показатели и индикаторы муниципальной программы:</a:t>
            </a:r>
          </a:p>
          <a:p>
            <a:pPr lvl="0" algn="ctr"/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>
              <a:buFontTx/>
              <a:buChar char="-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отсутствие очередности определения детей в дошкольные образовательные организации, </a:t>
            </a:r>
          </a:p>
          <a:p>
            <a:pPr lvl="0" algn="ctr"/>
            <a:endParaRPr lang="ru-RU" sz="1200" b="1" dirty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отсутствие учреждений образования, находящихся в аварийном состоянии и отсутствие второй смены.</a:t>
            </a:r>
            <a:endParaRPr lang="ru-RU" sz="1200" b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724128" y="3068960"/>
            <a:ext cx="3168352" cy="1008112"/>
          </a:xfrm>
          <a:prstGeom prst="wedgeRoundRectCallout">
            <a:avLst>
              <a:gd name="adj1" fmla="val -76927"/>
              <a:gd name="adj2" fmla="val -1408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rgbClr val="00206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оля детей в возрасте от 5 до 18 лет, получающих услуги по дополнительному образованию, составила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84,4%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(плановый показатель 74,4%)</a:t>
            </a:r>
            <a:endParaRPr lang="ru-RU" sz="1600" b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779912" y="2996952"/>
            <a:ext cx="144016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C00000"/>
                </a:solidFill>
                <a:latin typeface="Georgia" pitchFamily="18" charset="0"/>
              </a:rPr>
              <a:t>Развитие образования</a:t>
            </a:r>
            <a:endParaRPr lang="ru-RU" sz="9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79512" y="2276872"/>
            <a:ext cx="3240360" cy="1571636"/>
          </a:xfrm>
          <a:prstGeom prst="wedgeRoundRectCallout">
            <a:avLst>
              <a:gd name="adj1" fmla="val 63491"/>
              <a:gd name="adj2" fmla="val 306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Средняя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заработная плата </a:t>
            </a:r>
            <a:r>
              <a:rPr lang="ru-RU" sz="1200" b="1" dirty="0" err="1">
                <a:solidFill>
                  <a:srgbClr val="002060"/>
                </a:solidFill>
                <a:latin typeface="Georgia" pitchFamily="18" charset="0"/>
              </a:rPr>
              <a:t>педработников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-дошкольных образовательных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учреждений составила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25494 руб.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(</a:t>
            </a:r>
            <a:r>
              <a:rPr lang="ru-RU" sz="1000" b="1" dirty="0" smtClean="0">
                <a:solidFill>
                  <a:srgbClr val="002060"/>
                </a:solidFill>
                <a:latin typeface="Georgia" pitchFamily="18" charset="0"/>
              </a:rPr>
              <a:t>плановый показатель </a:t>
            </a:r>
            <a:r>
              <a:rPr lang="ru-RU" sz="1000" b="1" dirty="0">
                <a:solidFill>
                  <a:srgbClr val="002060"/>
                </a:solidFill>
                <a:latin typeface="Georgia" pitchFamily="18" charset="0"/>
              </a:rPr>
              <a:t>22 820 руб</a:t>
            </a:r>
            <a:r>
              <a:rPr lang="ru-RU" sz="1000" b="1" dirty="0" smtClean="0">
                <a:solidFill>
                  <a:srgbClr val="002060"/>
                </a:solidFill>
                <a:latin typeface="Georgia" pitchFamily="18" charset="0"/>
              </a:rPr>
              <a:t>.);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-общеобразовательных организаций –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28452 руб.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(</a:t>
            </a:r>
            <a:r>
              <a:rPr lang="ru-RU" sz="1000" b="1" dirty="0" smtClean="0">
                <a:solidFill>
                  <a:srgbClr val="002060"/>
                </a:solidFill>
                <a:latin typeface="Georgia" pitchFamily="18" charset="0"/>
              </a:rPr>
              <a:t>плановый показатель 26 900 руб.);</a:t>
            </a:r>
          </a:p>
          <a:p>
            <a:pPr algn="ctr"/>
            <a:endParaRPr lang="ru-RU" sz="12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44824"/>
            <a:ext cx="5400600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рамках мероприятия муниципальной программы «Одарённые дети»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 выплату стипендий, единовременных премий за достижения в мероприятиях областного, всероссийского, международного уровней, достижения в области спорта администрацией района  выделено </a:t>
            </a:r>
          </a:p>
          <a:p>
            <a:pPr lvl="0" algn="ctr"/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294 </a:t>
            </a:r>
            <a:r>
              <a:rPr lang="ru-RU" sz="1200" b="1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тыс.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рублей.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473624"/>
            <a:ext cx="5544616" cy="3267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рамках реализации подпрограммы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Организация отдыха, оздоровления, занятости детей и подростков Новохопёрского муниципального района в каникулярное время» реализовано </a:t>
            </a:r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6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базовых форм отдыха и оздоровления детей.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Всего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в 2019 году отдыхом и оздоровлением детей охвачено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2865 человек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. Это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89% от общей численности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детей школьного возраста, что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выше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 уровня прошлого года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на 7,5%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и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выше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 программного показателя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на 7,4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%.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/>
            <a:endParaRPr lang="ru-RU" sz="1200" dirty="0">
              <a:solidFill>
                <a:schemeClr val="tx1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 итогам областного смотра на лучшую постановку работы по организации отдыха детей и их оздоровления и трудовой занятости в 2019 году наш район занял </a:t>
            </a: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первое место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среди районов и городских округов области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в которых количество детей школьного возраста насчитывается </a:t>
            </a: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от 3 до 5 тысяч  человек.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>
              <a:solidFill>
                <a:srgbClr val="C00000"/>
              </a:solidFill>
            </a:endParaRPr>
          </a:p>
          <a:p>
            <a:pPr algn="ctr"/>
            <a:endParaRPr lang="ru-RU" sz="1400" b="1" dirty="0">
              <a:solidFill>
                <a:srgbClr val="C00000"/>
              </a:solidFill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33797" name="Picture 5" descr="https://nhoper.ru/images/270619/IMG_1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48679"/>
            <a:ext cx="3310786" cy="220826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3799" name="Picture 7" descr="Сказ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6"/>
            <a:ext cx="3128533" cy="206372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16632"/>
            <a:ext cx="5328592" cy="1571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рамках федерального проекта «Успех каждого ребенка» национального проекта «Образование»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Новохопёрская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СОШ №91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Новохопёрская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гимназия №1 получили из областного бюджета субсидию в размере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796,6 тыс. руб.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 мероприятия по созданию новых мест дополнительного образования детей физкультурно-спортивной и технической направленностей 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127 тыс.руб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на поддержку волонтерского движения.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166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Генеральная цель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Стратегии социально-экономического развития Новохопёрского муниципального района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на период до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2035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года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Создание благоприятных условий для жизнедеятельности населения на основе развития социально-экономического потенциала района, модернизации инженерной инфраструктуры и сохранения экологического равновесия.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Муниципальная программа </a:t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«Развитие культуры»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36912"/>
            <a:ext cx="576064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Старожильский 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и </a:t>
            </a:r>
            <a:r>
              <a:rPr lang="ru-RU" sz="1200" b="1" dirty="0" err="1">
                <a:solidFill>
                  <a:srgbClr val="002060"/>
                </a:solidFill>
                <a:latin typeface="Georgia" pitchFamily="18" charset="0"/>
              </a:rPr>
              <a:t>Ярковский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  КДЦ   оснащены современным  световым, звуковым, музыкальным оборудованием и мебелью на общую сумму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4,8 млн. руб. 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573016"/>
            <a:ext cx="576064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В рамках федерального проекта «Цифровая культура» на базе краеведческого музея открыт Виртуальный концертный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зал.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Число посещений составило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540 человек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052736"/>
            <a:ext cx="8784976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2019 году в рамках муниципальной программы на ремонт зданий и помещений домов культуры, осуществление благоустройства прилегающих территорий, приобретение оборудования, мебели и костюмов истрачено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83,3 млн. руб.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причём, из них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77,6 млн. руб. - из районного бюджета.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Таким образом, расходы консолидированного бюджета района на культуру в расчете на одного жителя за год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возросли на 7% и составили 2089,0 руб.  </a:t>
            </a: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(в 2018 году - 1 948,4 руб.). </a:t>
            </a:r>
            <a:endParaRPr lang="ru-RU" sz="1600" b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509120"/>
            <a:ext cx="576064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64%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общедоступных библиотек подключены  к сети Интернет (при плане 38%). </a:t>
            </a:r>
            <a:r>
              <a:rPr lang="ru-RU" sz="1200" b="1" dirty="0" err="1" smtClean="0">
                <a:solidFill>
                  <a:srgbClr val="002060"/>
                </a:solidFill>
                <a:latin typeface="Georgia" pitchFamily="18" charset="0"/>
              </a:rPr>
              <a:t>Новохопёрская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городская и модельная библиотека КСК «Кристалл» - предоставляют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пользователям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бесплатный доступ к ресурсам и услугам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Национальной электронной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библиотеки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5661248"/>
            <a:ext cx="576064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Книжные фонды библиотек пополнились новыми книгами и периодическими изданиями за счет межбюджетных трансфертов и средств бюджетов поселений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на 559,1 тыс. руб.,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что на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27% выше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показателя 2018 года.</a:t>
            </a:r>
          </a:p>
        </p:txBody>
      </p:sp>
      <p:pic>
        <p:nvPicPr>
          <p:cNvPr id="34819" name="Picture 3" descr="https://nhoper.ru/images/15012020/IMG_20200115_094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25144"/>
            <a:ext cx="2843808" cy="182089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146" name="AutoShape 2" descr="https://mail.govvrn.ru/owa/service.svc/s/GetFileAttachment?id=AAMkADhjM2IzMGMwLTExMGEtNGEyOC1hODViLTZkODBlY2FmMzM0ZQBGAAAAAAAoVXXaF5ckSIgfqNWvkKAGBwCVexGvVPnZQJ8Z%2BN1pM8%2BZAAAAAAEMAACVexGvVPnZQJ8Z%2BN1pM8%2BZAAGT0C3bAAABEgAQAEnLauXAadNGo03VoqJb7g8%3D&amp;isImagePreview=True&amp;X-OWA-CANARY=Um0rAsGGo0ixIVxPaV-uhQykkaSbvtcISNiiZDsxGom3IwmMmxiEEh5SUUjeg9B0mV5qLLt6SM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Танцевальный зал МКУК Старожильский КДЦ после ремонта декабрь 2018 г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08920"/>
            <a:ext cx="2816313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548680"/>
            <a:ext cx="576064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Установленное значение заработной платы работников культуры-</a:t>
            </a: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25 994,0 руб.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прошлом году она составила  27 394,19 руб., что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больше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установленного значения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 5 %.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700808"/>
            <a:ext cx="576064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В рамках федерального проекта «Творческие люди» национального проекта «Культура» создано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11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волонтёрских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отрядов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Волонтёры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культуры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».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924944"/>
            <a:ext cx="576064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Достигнут основной показатель целевой программы - увеличение численности участников </a:t>
            </a:r>
            <a:r>
              <a:rPr lang="ru-RU" sz="1200" b="1" dirty="0" err="1">
                <a:solidFill>
                  <a:srgbClr val="002060"/>
                </a:solidFill>
                <a:latin typeface="Georgia" pitchFamily="18" charset="0"/>
              </a:rPr>
              <a:t>культурно-досуговых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 мероприятий –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7,3%.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293096"/>
            <a:ext cx="576064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Увеличилась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доля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детей, привлекаемых к участию в творческих мероприятиях, которая составила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9,8%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 (при плане 8,5).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5589240"/>
            <a:ext cx="576064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Arial" pitchFamily="34" charset="0"/>
              </a:rPr>
              <a:t>Увеличение посещаемости музея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Arial" pitchFamily="34" charset="0"/>
              </a:rPr>
              <a:t>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2400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Arial" pitchFamily="34" charset="0"/>
              </a:rPr>
              <a:t> человек при плане 2300 человек.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5847" name="Picture 7" descr="https://nhoper.ru/images/231219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564904"/>
            <a:ext cx="2801392" cy="165679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5849" name="Picture 9" descr="https://nhoper.ru/images/120819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819325" cy="187220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5851" name="Picture 11" descr="https://nhoper.ru/images/190619/%D0%BA%D0%B0%D0%BB%D0%B0%D1%88/%D0%B2%D0%BE%D0%BB%D0%BE%D0%BD%D1%82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5"/>
            <a:ext cx="2663974" cy="176904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Муниципальная программа</a:t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«Развитие физической культуры и спорта»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797152"/>
            <a:ext cx="5616624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течение года юные спортсмены приняли участие в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146 спортивно-массовых мероприятиях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– в 5 всероссийских, 27 областных, 114 районных соревнованиях, на которых завоёвано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27 золотых, 24 серебряных и 33 бронзовые медали.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268760"/>
            <a:ext cx="8496944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 рамках МП 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своено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более 22 млн. руб.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Финансирование против 2018 года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увеличилось в три раза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против 2017 года – более чем в 14 раз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204864"/>
            <a:ext cx="5688632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lvl="0"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cs typeface="Arial" pitchFamily="34" charset="0"/>
              </a:rPr>
              <a:t>7,2 млн. руб.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Arial" pitchFamily="34" charset="0"/>
              </a:rPr>
              <a:t>затрачены на строительство физкультурно-оздоровительного комплекса открытого типа на территории Новохопёрской СОШ №2 с площадкой ГТО и малой спортивной площадки для сдачи норм ГТО на территории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Arial" pitchFamily="34" charset="0"/>
              </a:rPr>
              <a:t>Елань-Коленовской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Arial" pitchFamily="34" charset="0"/>
              </a:rPr>
              <a:t> СОШ №1.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717032"/>
            <a:ext cx="5688632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Ремонт детско-юношеской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спортивной школы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 осуществлён на сумму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12,7 млн. руб.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6873" name="Picture 9" descr="https://nhoper.ru/images/12022020/IMG_7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2938078" cy="1959675"/>
          </a:xfrm>
          <a:prstGeom prst="rect">
            <a:avLst/>
          </a:prstGeom>
          <a:noFill/>
        </p:spPr>
      </p:pic>
      <p:pic>
        <p:nvPicPr>
          <p:cNvPr id="36875" name="Picture 11" descr="https://nhoper.ru/images/12022020/IMG_7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59823"/>
            <a:ext cx="2880320" cy="192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052736"/>
            <a:ext cx="4824536" cy="5040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30 декабря 2019 года в целях поддержки семьи, материнства и детства, дальнейшего улучшения демографической ситуации на территории района, укрепления и повышения статуса семьи, оказания материальной поддержки семьям с новорожденными детьми подписано трёхстороннее Соглашение о сотрудничестве и социальном партнёрстве между  администрацией Новохопёрского муниципального района, БУЗ ВО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Новохопёрская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районная больница»  и индивидуальным предпринимателем Светланой Пащенко, в соответствии с которым в 2020 году каждый малыш, родившийся в Новохопёрском районе, получит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бесплатно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подарочный комплект детских принадлежностей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в который войдут самые необходимые вещи для новорожденного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Социальная поддержка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7891" name="Picture 3" descr="https://nhoper.ru/images/040120/IMG_6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45024"/>
            <a:ext cx="3454696" cy="230425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7893" name="Picture 5" descr="https://nhoper.ru/images/301219/%D0%BF%D0%BE%D0%B4%D0%BF/IMG_5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3346738" cy="223224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Достижения 2019 года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764704"/>
            <a:ext cx="6264696" cy="237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           В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2019 году стартовала госпрограмма «Комплексное развитие сельских территорий» на 2020 – 2025 годы.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Район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оказался среди 6 районов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области,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вошедших в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неё.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          В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рамках программы  запланированы к  реализации в 2020 году следующие мероприятия: </a:t>
            </a:r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строительство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газопровода в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посёлках Соколовка, </a:t>
            </a:r>
            <a:r>
              <a:rPr lang="ru-RU" sz="1200" b="1" dirty="0" err="1" smtClean="0">
                <a:solidFill>
                  <a:srgbClr val="002060"/>
                </a:solidFill>
                <a:latin typeface="Georgia" pitchFamily="18" charset="0"/>
              </a:rPr>
              <a:t>Карачановка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Жёлтые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Пруды; </a:t>
            </a:r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благоустройство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территории МКУК </a:t>
            </a:r>
            <a:r>
              <a:rPr lang="ru-RU" sz="1200" b="1" dirty="0" err="1">
                <a:solidFill>
                  <a:srgbClr val="002060"/>
                </a:solidFill>
                <a:latin typeface="Georgia" pitchFamily="18" charset="0"/>
              </a:rPr>
              <a:t>Ярковского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 КДЦ и сквера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Покровский; 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обустройство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общественных колодцев в селе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Троицком;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улучшение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жилищных условий граждан, проживающих в сельской местности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653136"/>
            <a:ext cx="597666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Georgia" pitchFamily="18" charset="0"/>
              </a:rPr>
              <a:t>Новохопёрский район стал финалистом  всероссийского  конкурса «Проектный Олимп», заняв </a:t>
            </a:r>
            <a:r>
              <a:rPr lang="ru-RU" sz="1300" b="1" dirty="0" smtClean="0">
                <a:solidFill>
                  <a:srgbClr val="C00000"/>
                </a:solidFill>
                <a:latin typeface="Georgia" pitchFamily="18" charset="0"/>
              </a:rPr>
              <a:t>6 место.</a:t>
            </a:r>
            <a:endParaRPr lang="ru-RU" sz="13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284984"/>
            <a:ext cx="6048672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В 2019 году район успешно включился в работу над национальными проектами в качестве муниципальной составляющей. Работа в национальных проектах ведется по направлениям – «Современная школа», «Культурная среда», «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Спорт - норма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жизни», «Комфортная городская среда», «Поддержка малого и среднего предпринимательства».</a:t>
            </a:r>
          </a:p>
        </p:txBody>
      </p:sp>
      <p:pic>
        <p:nvPicPr>
          <p:cNvPr id="38914" name="Picture 2" descr="https://www.ustland.ru/media/k2/items/cache/f92b7188fad86c333b2f747207d3024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92696"/>
            <a:ext cx="2406519" cy="1957647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8916" name="AutoShape 4" descr="https://e.mail.ru/api/v1/messages/attaches/temporary/getthumb?attach_id=kLiyuhbmG75OLJGT&amp;message_id=e3B8708a17c87A89e95a33D146d78686&amp;x=0&amp;y=0&amp;full=1&amp;x-email=galina_p.shevchenko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https://e.mail.ru/api/v1/messages/attaches/temporary/getthumb?attach_id=kLiyuhbmG75OLJGT&amp;message_id=e3B8708a17c87A89e95a33D146d78686&amp;x=0&amp;y=0&amp;full=1&amp;x-email=galina_p.shevchenko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https://e.mail.ru/api/v1/messages/attaches/temporary/getthumb?attach_id=kLiyuhbmG75OLJGT&amp;message_id=e3B8708a17c87A89e95a33D146d78686&amp;x=0&amp;y=0&amp;full=1&amp;x-email=galina_p.shevchenko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IMG-20200301-WA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780928"/>
            <a:ext cx="2544282" cy="190821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520" y="5445224"/>
            <a:ext cx="597666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В 2019 году район активным образом принял участие в реализации федеральной целевой программы "Развитие телерадиовещания в Российской Федерации". Охват населения района цифровым вещанием составляет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100%. </a:t>
            </a:r>
          </a:p>
        </p:txBody>
      </p:sp>
      <p:pic>
        <p:nvPicPr>
          <p:cNvPr id="38924" name="Picture 12" descr="http://gg12.ru/wp-content/uploads/2019/10/volontery-tsif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869160"/>
            <a:ext cx="2483768" cy="1656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1. Реализация национальных проектов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  Приоритет: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подготовка документации и вхождение в программы различных уровней для строительства (реконструкции) систем водоснабжения и водоотведения в районе.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2. </a:t>
            </a:r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Продолжение работы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по остальным направлениям социально-экономического развития района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Задачи на 2020 год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Стратегические цели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Стратегии социально-экономического развития Новохопёрского муниципального района на период до 2035 года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276872"/>
            <a:ext cx="2890664" cy="4065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spcAft>
                <a:spcPts val="0"/>
              </a:spcAft>
              <a:buNone/>
            </a:pPr>
            <a:endParaRPr lang="ru-RU" b="1" dirty="0" smtClean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sz="2100" b="1" kern="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благоприятной социальной среды, обеспечивающее всестороннее развитие личности на основе получения качественного образования, развития культуры и формирования здорового образа жизни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276872"/>
            <a:ext cx="2448272" cy="410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сельскохозяйственного производства и переработки, создание условий для привлечения инвестиций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276872"/>
            <a:ext cx="2448272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 равных условий в  качестве жизни населения  и сохранения экологического комфорта  проживания в районе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84784"/>
            <a:ext cx="295232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1484784"/>
            <a:ext cx="2448272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1484784"/>
            <a:ext cx="2448272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3573016"/>
          <a:ext cx="4320480" cy="26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004048" y="3645024"/>
          <a:ext cx="396044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3707904" y="836712"/>
          <a:ext cx="50405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1560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Демографическая ситуация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55679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Миграционный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прирост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в 2019 году составил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37 человек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39604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Экономическое развитие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3968" y="1052736"/>
          <a:ext cx="46805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5576" y="332656"/>
            <a:ext cx="799288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2019 году в рамках программы поддержки малого и среднего бизнеса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сохранен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объем предыдущих лет, который составил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13,5 млн. руб.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3212976"/>
            <a:ext cx="2016224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Торговые площади магазинов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 rot="2614549">
            <a:off x="4211960" y="3068960"/>
            <a:ext cx="504056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3212976"/>
            <a:ext cx="2520280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н</a:t>
            </a: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а 215 кв.м.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5696" y="4077072"/>
            <a:ext cx="201622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Оборот розничной торговли 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2582004">
            <a:off x="4211960" y="3933056"/>
            <a:ext cx="504056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4221088"/>
            <a:ext cx="2448272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2,1 млрд. руб.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(рост 102,2%)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5085184"/>
            <a:ext cx="208823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Места общественного питания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2681710">
            <a:off x="4211960" y="4869160"/>
            <a:ext cx="504056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92080" y="5085184"/>
            <a:ext cx="2520280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на 140 мест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63688" y="5949280"/>
            <a:ext cx="208823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Оборот общественного питания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2620487">
            <a:off x="4211960" y="5733256"/>
            <a:ext cx="504056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2080" y="5949280"/>
            <a:ext cx="252028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46,4 млн. руб.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(рост на 110,1%)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1988840"/>
            <a:ext cx="5400600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Развитие торговли и потребительского рынка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28803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4847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Муниципальная программа: </a:t>
            </a:r>
            <a:b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27687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877,4 млн. руб.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131840" y="1700808"/>
          <a:ext cx="28803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48064" y="263691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273 млн. руб.</a:t>
            </a:r>
            <a:endParaRPr lang="ru-RU" sz="1100" b="1" dirty="0">
              <a:solidFill>
                <a:srgbClr val="C0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2561646">
            <a:off x="4445299" y="3727640"/>
            <a:ext cx="256430" cy="57606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4211960" y="3284984"/>
            <a:ext cx="720080" cy="36004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Рост на 35,8%</a:t>
            </a:r>
            <a:endParaRPr lang="ru-RU" b="1" dirty="0">
              <a:solidFill>
                <a:srgbClr val="C0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5733256"/>
            <a:ext cx="8064896" cy="908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По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завершению 2019 года муниципальный долг района 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уменьшился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на 67,0 млн.руб.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и составил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1,7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млн.руб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2914704">
            <a:off x="1596525" y="4246827"/>
            <a:ext cx="136565" cy="576064"/>
          </a:xfrm>
          <a:prstGeom prst="upArrow">
            <a:avLst>
              <a:gd name="adj1" fmla="val 83466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59632" y="3933056"/>
            <a:ext cx="6896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</a:rPr>
              <a:t>Рост </a:t>
            </a:r>
          </a:p>
          <a:p>
            <a:r>
              <a:rPr lang="ru-RU" sz="1050" b="1" dirty="0" smtClean="0">
                <a:solidFill>
                  <a:srgbClr val="C00000"/>
                </a:solidFill>
              </a:rPr>
              <a:t>на 5,5%</a:t>
            </a:r>
            <a:endParaRPr lang="ru-RU" sz="1050" b="1" dirty="0">
              <a:solidFill>
                <a:srgbClr val="C00000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940152" y="1484784"/>
          <a:ext cx="3203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84168" y="3429000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122,7 </a:t>
            </a:r>
          </a:p>
          <a:p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166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Генеральная цель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Стратегии социально-экономического развития Новохопёрского муниципального района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на период до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2035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года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Создание благоприятных условий для жизнедеятельности населения на основе развития социально-экономического потенциала района, модернизации инженерной инфраструктуры и сохранения экологического равновесия.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Дороги, строительство, благоустройство территории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052736"/>
            <a:ext cx="6264696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ремонт дорожно-транспортной сети района вложено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470 млн. руб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Это ремонт региональных дорог и дорог местного значения общего пользования общей протяженностью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67,5 км.,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ремонт мостовых переходов, строительство пешеходных переходов, тротуарных дорожек, дорожного ограждения, а также освещение дорог регионального значения.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492896"/>
            <a:ext cx="6408712" cy="2016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Дан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старт </a:t>
            </a:r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строительству  дома-интерната для престарелых и инвалидов в с. Ярки в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рамках </a:t>
            </a:r>
            <a:r>
              <a:rPr lang="ru-RU" sz="1200" b="1" u="sng" dirty="0">
                <a:solidFill>
                  <a:srgbClr val="002060"/>
                </a:solidFill>
                <a:latin typeface="Georgia" pitchFamily="18" charset="0"/>
              </a:rPr>
              <a:t>регионального проекта «Старшее поколение» национального проекта «Демография». </a:t>
            </a:r>
            <a:endParaRPr lang="ru-RU" sz="1200" b="1" u="sng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Стоимость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объекта -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265 млн.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руб. </a:t>
            </a:r>
          </a:p>
          <a:p>
            <a:pPr algn="ctr"/>
            <a:endParaRPr lang="ru-RU" sz="12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Кроме того, разработан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проект благоустройства и озеленения  территории, прилегающей к дому-интернату, и в этом году он будет воплощен в жизнь. </a:t>
            </a:r>
            <a:endParaRPr lang="ru-RU" sz="1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При поддержке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</a:rPr>
              <a:t>администрации района рядом со строящимся домом-интернатом началось строительство Храма Рождества пресвятой Богородицы.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797152"/>
            <a:ext cx="6408712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Осуществлён сбор исходных данных для проектирования и разработки проектной документации на строительство детской поликлиники </a:t>
            </a:r>
          </a:p>
          <a:p>
            <a:pPr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г. Новохопёрске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27835" y="74711"/>
            <a:ext cx="688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5733256"/>
            <a:ext cx="648072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Проведена работа по сбору исходных данных для строительства фельдшерско-акушерских пунктов в с.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Бурляевке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и пос.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Половцево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2532" name="Picture 4" descr="https://riavrn.ru/upload/preview/6/b/f/6bfe256e29a7c1513308499e90a459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836712"/>
            <a:ext cx="2176762" cy="122413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2534" name="Picture 6" descr="Интернат для престарелых и инвалидов построят в Воронежской области до конца 2020 г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348880"/>
            <a:ext cx="2308921" cy="129614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2536" name="Picture 8" descr="http://region15.ru/wp-content/uploads/2019/11/19355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445224"/>
            <a:ext cx="2267744" cy="123843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2538" name="Picture 10" descr="https://spravka.ru/uploads/0/0/y2/cOWapYoobM0EtF1emaK_ScLkWhAX8c/original_4f8c479e3c72dd080d00000a_5707c79875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933056"/>
            <a:ext cx="2232248" cy="135015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4226</TotalTime>
  <Words>2315</Words>
  <Application>Microsoft Office PowerPoint</Application>
  <PresentationFormat>Экран (4:3)</PresentationFormat>
  <Paragraphs>245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Отчет  главы Новохопёрского муниципального района  «Об итогах социально-экономического развития Новохопёрского муниципального района в 2019 году и задачах на 2020 год»</vt:lpstr>
      <vt:lpstr>Слайд 2</vt:lpstr>
      <vt:lpstr>Стратегические цели  Стратегии социально-экономического развития Новохопёрского муниципального района на период до 2035 года</vt:lpstr>
      <vt:lpstr>Слайд 4</vt:lpstr>
      <vt:lpstr>Экономическое развитие</vt:lpstr>
      <vt:lpstr>Слайд 6</vt:lpstr>
      <vt:lpstr>Муниципальная программа: 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бюджета»</vt:lpstr>
      <vt:lpstr>Слайд 8</vt:lpstr>
      <vt:lpstr>Дороги, строительство, благоустройство территории</vt:lpstr>
      <vt:lpstr>Слайд 10</vt:lpstr>
      <vt:lpstr>Муниципальная программа  «Муниципальное управление и гражданское общество»</vt:lpstr>
      <vt:lpstr>Слайд 12</vt:lpstr>
      <vt:lpstr>Муниципальная программа  «Обеспечение доступным и комфортным жильем, коммунальными услугами населения»</vt:lpstr>
      <vt:lpstr>Слайд 14</vt:lpstr>
      <vt:lpstr>Муниципальная программа  «Энергосбережение и повышение энергетической эффективности» </vt:lpstr>
      <vt:lpstr>Муниципальная программа  «Охрана окружающей среды, воспроизводство и использование природных ресурсов»</vt:lpstr>
      <vt:lpstr>Муниципальная программа  «Развитие образования»</vt:lpstr>
      <vt:lpstr>Слайд 18</vt:lpstr>
      <vt:lpstr>Слайд 19</vt:lpstr>
      <vt:lpstr>Муниципальная программа  «Развитие культуры»</vt:lpstr>
      <vt:lpstr>Слайд 21</vt:lpstr>
      <vt:lpstr>Муниципальная программа  «Развитие физической культуры и спорта»</vt:lpstr>
      <vt:lpstr>Слайд 23</vt:lpstr>
      <vt:lpstr>Достижения 2019 года</vt:lpstr>
      <vt:lpstr>Задачи на 2020 год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главы Новохопёрского муниципального района  «Об итогах социально-экономического развития Новохопёрского муниципального района в 2019 году и задачах на 2020 год</dc:title>
  <dc:creator>gshevchenko</dc:creator>
  <cp:lastModifiedBy>2600</cp:lastModifiedBy>
  <cp:revision>165</cp:revision>
  <dcterms:created xsi:type="dcterms:W3CDTF">2020-02-29T16:34:33Z</dcterms:created>
  <dcterms:modified xsi:type="dcterms:W3CDTF">2020-04-01T16:15:24Z</dcterms:modified>
</cp:coreProperties>
</file>