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75" r:id="rId2"/>
    <p:sldId id="377" r:id="rId3"/>
    <p:sldId id="374" r:id="rId4"/>
    <p:sldId id="378" r:id="rId5"/>
    <p:sldId id="379" r:id="rId6"/>
    <p:sldId id="380" r:id="rId7"/>
  </p:sldIdLst>
  <p:sldSz cx="9144000" cy="6858000" type="overhead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14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84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426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6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71064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85277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99490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113703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8D5"/>
    <a:srgbClr val="FFCF9F"/>
    <a:srgbClr val="FFCDAB"/>
    <a:srgbClr val="8CCEA2"/>
    <a:srgbClr val="C6E0CF"/>
    <a:srgbClr val="33A5A2"/>
    <a:srgbClr val="0000FF"/>
    <a:srgbClr val="0000CC"/>
    <a:srgbClr val="FFEB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1697" autoAdjust="0"/>
  </p:normalViewPr>
  <p:slideViewPr>
    <p:cSldViewPr snapToGrid="0" snapToObjects="1">
      <p:cViewPr>
        <p:scale>
          <a:sx n="100" d="100"/>
          <a:sy n="100" d="100"/>
        </p:scale>
        <p:origin x="-990" y="-72"/>
      </p:cViewPr>
      <p:guideLst>
        <p:guide orient="horz" pos="38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0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A2B64-8029-451F-B3C8-D2683070F1EC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EC358-F648-402B-A067-2CB1C6A5B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34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0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A715B9-BC25-442C-B1FA-8249F45CB86B}" type="datetimeFigureOut">
              <a:rPr lang="ru-RU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123"/>
            <a:ext cx="5438775" cy="446809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2"/>
            <a:ext cx="2946400" cy="4968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CC95D6-4D45-4422-906D-B6D4F8891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38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514213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1028426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542639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2056851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571064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85277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99490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13703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3866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0" cy="882118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1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5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C674E-E952-4FB6-84A5-529ABFEB3A57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DE6A9-C1E4-4004-8374-1EE32AACCD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2"/>
            <a:ext cx="7175351" cy="1793166"/>
          </a:xfrm>
          <a:effectLst/>
        </p:spPr>
        <p:txBody>
          <a:bodyPr>
            <a:noAutofit/>
          </a:bodyPr>
          <a:lstStyle>
            <a:lvl1pPr marL="719898" indent="-514213" algn="l"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7B5DE-0263-4254-8043-6A7150B46EB9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60EB2-9F3E-4E98-A4F5-13690C240C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37A72-82E3-45F4-A2B0-5BF2A7018BC9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993EA-DEE4-4B9C-BF5C-7C243C068A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78DA5-B93D-4B4F-9478-FC5D75CBAE31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76972-57E3-4605-8A9D-50699242A8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3866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7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3"/>
            <a:ext cx="5970494" cy="835460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142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4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2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6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5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9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3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976D8-B3D6-4A5C-981C-C22CBBCB9B1E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2B4E-4FCC-49DC-8D35-DF86FD937D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6920F-3D01-48F1-B5BC-81060ACF7C7D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EB7A0-7592-4D20-BDD2-5FF1C7A947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14213" indent="0">
              <a:buNone/>
              <a:defRPr sz="2200" b="1"/>
            </a:lvl2pPr>
            <a:lvl3pPr marL="1028426" indent="0">
              <a:buNone/>
              <a:defRPr sz="2000" b="1"/>
            </a:lvl3pPr>
            <a:lvl4pPr marL="1542639" indent="0">
              <a:buNone/>
              <a:defRPr sz="1800" b="1"/>
            </a:lvl4pPr>
            <a:lvl5pPr marL="2056851" indent="0">
              <a:buNone/>
              <a:defRPr sz="1800" b="1"/>
            </a:lvl5pPr>
            <a:lvl6pPr marL="2571064" indent="0">
              <a:buNone/>
              <a:defRPr sz="1800" b="1"/>
            </a:lvl6pPr>
            <a:lvl7pPr marL="3085277" indent="0">
              <a:buNone/>
              <a:defRPr sz="1800" b="1"/>
            </a:lvl7pPr>
            <a:lvl8pPr marL="3599490" indent="0">
              <a:buNone/>
              <a:defRPr sz="1800" b="1"/>
            </a:lvl8pPr>
            <a:lvl9pPr marL="41137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14213" indent="0">
              <a:buNone/>
              <a:defRPr sz="2200" b="1"/>
            </a:lvl2pPr>
            <a:lvl3pPr marL="1028426" indent="0">
              <a:buNone/>
              <a:defRPr sz="2000" b="1"/>
            </a:lvl3pPr>
            <a:lvl4pPr marL="1542639" indent="0">
              <a:buNone/>
              <a:defRPr sz="1800" b="1"/>
            </a:lvl4pPr>
            <a:lvl5pPr marL="2056851" indent="0">
              <a:buNone/>
              <a:defRPr sz="1800" b="1"/>
            </a:lvl5pPr>
            <a:lvl6pPr marL="2571064" indent="0">
              <a:buNone/>
              <a:defRPr sz="1800" b="1"/>
            </a:lvl6pPr>
            <a:lvl7pPr marL="3085277" indent="0">
              <a:buNone/>
              <a:defRPr sz="1800" b="1"/>
            </a:lvl7pPr>
            <a:lvl8pPr marL="3599490" indent="0">
              <a:buNone/>
              <a:defRPr sz="1800" b="1"/>
            </a:lvl8pPr>
            <a:lvl9pPr marL="4113703" indent="0">
              <a:buNone/>
              <a:defRPr sz="1800" b="1"/>
            </a:lvl9pPr>
          </a:lstStyle>
          <a:p>
            <a:pPr marL="0" lvl="0" indent="0" algn="ctr" defTabSz="1028426" rtl="0" eaLnBrk="1" latinLnBrk="0" hangingPunct="1">
              <a:spcBef>
                <a:spcPct val="20000"/>
              </a:spcBef>
              <a:spcAft>
                <a:spcPts val="33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3"/>
            <a:ext cx="3346704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BAB6E-FAB3-4316-A879-8A32CBDB64C0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A2B8F-83DE-4844-A858-B66CA586E5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36FB2-64EB-462B-B769-06A2E12EF6BA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B1E69-8086-4700-9A13-4E45D19EB9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8AB91-4E15-41E9-A7B3-EDC04A5D3A4F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0"/>
            <a:ext cx="3636085" cy="1258494"/>
          </a:xfrm>
          <a:effectLst/>
        </p:spPr>
        <p:txBody>
          <a:bodyPr anchor="b">
            <a:noAutofit/>
          </a:bodyPr>
          <a:lstStyle>
            <a:lvl1pPr marL="257106" indent="-257106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0"/>
            <a:ext cx="4017085" cy="4894730"/>
          </a:xfrm>
        </p:spPr>
        <p:txBody>
          <a:bodyPr anchor="ctr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3"/>
            <a:ext cx="3388660" cy="2139519"/>
          </a:xfrm>
        </p:spPr>
        <p:txBody>
          <a:bodyPr/>
          <a:lstStyle>
            <a:lvl1pPr marL="0" indent="0">
              <a:buNone/>
              <a:defRPr sz="1600"/>
            </a:lvl1pPr>
            <a:lvl2pPr marL="514213" indent="0">
              <a:buNone/>
              <a:defRPr sz="1300"/>
            </a:lvl2pPr>
            <a:lvl3pPr marL="1028426" indent="0">
              <a:buNone/>
              <a:defRPr sz="1100"/>
            </a:lvl3pPr>
            <a:lvl4pPr marL="1542639" indent="0">
              <a:buNone/>
              <a:defRPr sz="1000"/>
            </a:lvl4pPr>
            <a:lvl5pPr marL="2056851" indent="0">
              <a:buNone/>
              <a:defRPr sz="1000"/>
            </a:lvl5pPr>
            <a:lvl6pPr marL="2571064" indent="0">
              <a:buNone/>
              <a:defRPr sz="1000"/>
            </a:lvl6pPr>
            <a:lvl7pPr marL="3085277" indent="0">
              <a:buNone/>
              <a:defRPr sz="1000"/>
            </a:lvl7pPr>
            <a:lvl8pPr marL="3599490" indent="0">
              <a:buNone/>
              <a:defRPr sz="1000"/>
            </a:lvl8pPr>
            <a:lvl9pPr marL="41137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8A6C5-A929-4D3C-B540-B2B7851EA853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DD8E5-BE40-43C4-A606-7FCDBFA24A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3866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2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14213" indent="0">
              <a:buNone/>
              <a:defRPr sz="3100"/>
            </a:lvl2pPr>
            <a:lvl3pPr marL="1028426" indent="0">
              <a:buNone/>
              <a:defRPr sz="2700"/>
            </a:lvl3pPr>
            <a:lvl4pPr marL="1542639" indent="0">
              <a:buNone/>
              <a:defRPr sz="2200"/>
            </a:lvl4pPr>
            <a:lvl5pPr marL="2056851" indent="0">
              <a:buNone/>
              <a:defRPr sz="2200"/>
            </a:lvl5pPr>
            <a:lvl6pPr marL="2571064" indent="0">
              <a:buNone/>
              <a:defRPr sz="2200"/>
            </a:lvl6pPr>
            <a:lvl7pPr marL="3085277" indent="0">
              <a:buNone/>
              <a:defRPr sz="2200"/>
            </a:lvl7pPr>
            <a:lvl8pPr marL="3599490" indent="0">
              <a:buNone/>
              <a:defRPr sz="2200"/>
            </a:lvl8pPr>
            <a:lvl9pPr marL="4113703" indent="0">
              <a:buNone/>
              <a:defRPr sz="2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8"/>
            <a:ext cx="3694114" cy="2163020"/>
          </a:xfrm>
        </p:spPr>
        <p:txBody>
          <a:bodyPr anchor="b"/>
          <a:lstStyle>
            <a:lvl1pPr marL="205685" indent="-205685">
              <a:buFont typeface="Georgia" pitchFamily="18" charset="0"/>
              <a:buChar char="*"/>
              <a:defRPr sz="1800"/>
            </a:lvl1pPr>
            <a:lvl2pPr marL="514213" indent="0">
              <a:buNone/>
              <a:defRPr sz="1300"/>
            </a:lvl2pPr>
            <a:lvl3pPr marL="1028426" indent="0">
              <a:buNone/>
              <a:defRPr sz="1100"/>
            </a:lvl3pPr>
            <a:lvl4pPr marL="1542639" indent="0">
              <a:buNone/>
              <a:defRPr sz="1000"/>
            </a:lvl4pPr>
            <a:lvl5pPr marL="2056851" indent="0">
              <a:buNone/>
              <a:defRPr sz="1000"/>
            </a:lvl5pPr>
            <a:lvl6pPr marL="2571064" indent="0">
              <a:buNone/>
              <a:defRPr sz="1000"/>
            </a:lvl6pPr>
            <a:lvl7pPr marL="3085277" indent="0">
              <a:buNone/>
              <a:defRPr sz="1000"/>
            </a:lvl7pPr>
            <a:lvl8pPr marL="3599490" indent="0">
              <a:buNone/>
              <a:defRPr sz="1000"/>
            </a:lvl8pPr>
            <a:lvl9pPr marL="41137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832FE-DAE1-4E63-A0C1-B1614538C615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E8B47-4D7F-404E-A42F-4F8042C469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3"/>
            <a:ext cx="6383538" cy="1143001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1"/>
            <a:ext cx="9144000" cy="175260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9"/>
            <a:ext cx="6512511" cy="1143001"/>
          </a:xfrm>
          <a:prstGeom prst="rect">
            <a:avLst/>
          </a:prstGeom>
          <a:effectLst/>
        </p:spPr>
        <p:txBody>
          <a:bodyPr vert="horz" lIns="102843" tIns="51421" rIns="102843" bIns="5142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1"/>
            <a:ext cx="6400800" cy="3474720"/>
          </a:xfrm>
          <a:prstGeom prst="rect">
            <a:avLst/>
          </a:prstGeom>
        </p:spPr>
        <p:txBody>
          <a:bodyPr vert="horz" lIns="102843" tIns="51421" rIns="102843" bIns="5142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102843" tIns="51421" rIns="102843" bIns="51421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4B349DB-13C2-4042-86A2-836CDA3E26C8}" type="datetimeFigureOut">
              <a:rPr lang="ru-RU" smtClean="0"/>
              <a:pPr>
                <a:defRPr/>
              </a:pPr>
              <a:t>13.12.2018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vert="horz" lIns="102843" tIns="51421" rIns="102843" bIns="51421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102843" tIns="51421" rIns="102843" bIns="51421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2A48B30-28B2-4C37-95C2-F54DAD7A37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59949" indent="-359949" algn="r" defTabSz="102842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06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705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25583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111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63207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173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1111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064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044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3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426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639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1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064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277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490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703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0456" y="1876626"/>
            <a:ext cx="80313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от 28 декабря 2013 года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№400-ФЗ «О страховых пенсиях»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0"/>
            <a:ext cx="810039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</a:rPr>
              <a:t>Федеральный закон </a:t>
            </a:r>
            <a:r>
              <a:rPr lang="ru-RU" sz="2300" b="1" dirty="0" smtClean="0">
                <a:solidFill>
                  <a:srgbClr val="FF0000"/>
                </a:solidFill>
              </a:rPr>
              <a:t>от 3 октября 2018 года  №350-ФЗ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«О внесении изменений в отдельные законодательные акты Российской Федерации по вопросам назначения и выплаты пенсий»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25062\Desktop\stre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10" y="821592"/>
            <a:ext cx="6294189" cy="111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3174" y="9255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внесение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изменений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-11057" y="952108"/>
            <a:ext cx="9144000" cy="1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3175" y="1"/>
            <a:ext cx="1098550" cy="971549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anchor="ctr"/>
          <a:lstStyle/>
          <a:p>
            <a:pPr algn="ctr">
              <a:defRPr/>
            </a:pPr>
            <a:endParaRPr lang="ru-RU" dirty="0">
              <a:latin typeface="+mj-lt"/>
            </a:endParaRPr>
          </a:p>
        </p:txBody>
      </p:sp>
      <p:pic>
        <p:nvPicPr>
          <p:cNvPr id="15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89" y="163187"/>
            <a:ext cx="675712" cy="6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00589" y="3165115"/>
            <a:ext cx="4104711" cy="1015663"/>
          </a:xfrm>
          <a:prstGeom prst="rect">
            <a:avLst/>
          </a:prstGeom>
          <a:gradFill>
            <a:gsLst>
              <a:gs pos="0">
                <a:srgbClr val="C6E0CF"/>
              </a:gs>
              <a:gs pos="35000">
                <a:srgbClr val="8CCEA2"/>
              </a:gs>
              <a:gs pos="100000">
                <a:srgbClr val="C6E8D5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Статья 8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«Условия назначения страховой пенсии»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дополнена частью </a:t>
            </a:r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r>
              <a:rPr lang="ru-RU" sz="2000" b="1" baseline="30000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725" y="4786312"/>
            <a:ext cx="4219575" cy="1514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64939" y="4668579"/>
            <a:ext cx="4487806" cy="21635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046-1117\Desktop\Новая папка (8)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962524"/>
            <a:ext cx="4219575" cy="116205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46-1117\Desktop\Новая папка (8)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06" y="4819649"/>
            <a:ext cx="4437481" cy="18002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564939" y="3165115"/>
            <a:ext cx="4310165" cy="1015663"/>
          </a:xfrm>
          <a:prstGeom prst="rect">
            <a:avLst/>
          </a:prstGeom>
          <a:gradFill>
            <a:gsLst>
              <a:gs pos="0">
                <a:srgbClr val="C6E0CF"/>
              </a:gs>
              <a:gs pos="35000">
                <a:srgbClr val="8CCEA2"/>
              </a:gs>
              <a:gs pos="100000">
                <a:srgbClr val="C6E8D5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Статья 13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«Порядок исчисления страхового стажа»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дополнена частью 9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3" name="Picture 2" descr="C:\Users\25062\Desktop\111\Nfb65UvbN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7023" y="4091359"/>
            <a:ext cx="625993" cy="8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25062\Desktop\111\Nfb65UvbN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2515" y="4091358"/>
            <a:ext cx="625993" cy="8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-11057" y="952108"/>
            <a:ext cx="9144000" cy="1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 bwMode="auto">
          <a:xfrm>
            <a:off x="3175" y="1"/>
            <a:ext cx="1098550" cy="971549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anchor="ctr"/>
          <a:lstStyle/>
          <a:p>
            <a:pPr algn="ctr">
              <a:defRPr/>
            </a:pPr>
            <a:endParaRPr lang="ru-RU" dirty="0">
              <a:latin typeface="+mj-lt"/>
            </a:endParaRPr>
          </a:p>
        </p:txBody>
      </p:sp>
      <p:pic>
        <p:nvPicPr>
          <p:cNvPr id="4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9" y="163187"/>
            <a:ext cx="675712" cy="6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01725" y="85665"/>
            <a:ext cx="81003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</a:rPr>
              <a:t>Предоставление права досрочного выхода на страховую пенсию по старости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24592"/>
              </p:ext>
            </p:extLst>
          </p:nvPr>
        </p:nvGraphicFramePr>
        <p:xfrm>
          <a:off x="290511" y="1876425"/>
          <a:ext cx="8586788" cy="188151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457072"/>
                <a:gridCol w="1457072"/>
                <a:gridCol w="1457072"/>
                <a:gridCol w="1457072"/>
                <a:gridCol w="1379250"/>
                <a:gridCol w="1379250"/>
              </a:tblGrid>
              <a:tr h="351995">
                <a:tc rowSpan="2">
                  <a:txBody>
                    <a:bodyPr/>
                    <a:lstStyle/>
                    <a:p>
                      <a:pPr marL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Год достижения </a:t>
                      </a:r>
                      <a:r>
                        <a:rPr lang="ru-RU" sz="1000" b="1" dirty="0" smtClean="0">
                          <a:effectLst/>
                        </a:rPr>
                        <a:t>возраста 55 </a:t>
                      </a:r>
                      <a:r>
                        <a:rPr lang="ru-RU" sz="1000" b="1" dirty="0">
                          <a:effectLst/>
                        </a:rPr>
                        <a:t>лет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 rowSpan="2">
                  <a:txBody>
                    <a:bodyPr/>
                    <a:lstStyle/>
                    <a:p>
                      <a:pPr marL="41910" indent="-1104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Год рождения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Страховая пенсия по старости на общих основаниях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Страховая пенсия женщинам, имеющим страховой стаж 37 лет 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Возраст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Год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1524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Возраст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53340" indent="-137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Год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</a:tr>
              <a:tr h="193466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1964 (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55 лет 6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2019 (</a:t>
                      </a:r>
                      <a:r>
                        <a:rPr lang="en-US" sz="1000" dirty="0">
                          <a:effectLst/>
                        </a:rPr>
                        <a:t>II</a:t>
                      </a:r>
                      <a:r>
                        <a:rPr lang="ru-RU" sz="1000" dirty="0">
                          <a:effectLst/>
                        </a:rPr>
                        <a:t> полугодие)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 55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2019 (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</a:tr>
              <a:tr h="193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1964 (</a:t>
                      </a:r>
                      <a:r>
                        <a:rPr lang="en-US" sz="1000">
                          <a:effectLst/>
                        </a:rPr>
                        <a:t>II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 лет 6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r>
                        <a:rPr lang="en-US" sz="1000">
                          <a:effectLst/>
                        </a:rPr>
                        <a:t>20 (I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 55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2019 (</a:t>
                      </a:r>
                      <a:r>
                        <a:rPr lang="en-US" sz="1000">
                          <a:effectLst/>
                        </a:rPr>
                        <a:t>II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</a:tr>
              <a:tr h="193466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1965 (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56 лет 6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 (</a:t>
                      </a:r>
                      <a:r>
                        <a:rPr lang="en-US" sz="1000">
                          <a:effectLst/>
                        </a:rPr>
                        <a:t>II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 55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r>
                        <a:rPr lang="en-US" sz="1000" dirty="0">
                          <a:effectLst/>
                        </a:rPr>
                        <a:t>20 (I</a:t>
                      </a:r>
                      <a:r>
                        <a:rPr lang="ru-RU" sz="1000" dirty="0">
                          <a:effectLst/>
                        </a:rPr>
                        <a:t> полугодие)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</a:tr>
              <a:tr h="193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1965 (</a:t>
                      </a:r>
                      <a:r>
                        <a:rPr lang="en-US" sz="1000">
                          <a:effectLst/>
                        </a:rPr>
                        <a:t>II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56 лет 6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r>
                        <a:rPr lang="ru-RU" sz="1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 (I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 55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r>
                        <a:rPr lang="en-US" sz="1000" dirty="0">
                          <a:effectLst/>
                        </a:rPr>
                        <a:t>20 (II</a:t>
                      </a:r>
                      <a:r>
                        <a:rPr lang="ru-RU" sz="1000" dirty="0">
                          <a:effectLst/>
                        </a:rPr>
                        <a:t> полугодие)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</a:tr>
              <a:tr h="19346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4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 56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</a:tr>
              <a:tr h="19346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59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4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 57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</a:tr>
              <a:tr h="19346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1968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4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 58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>
                    <a:solidFill>
                      <a:srgbClr val="FFCDAB"/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 descr="C:\Users\046-1117\Desktop\Новая папка (8)\6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1" y="3925117"/>
            <a:ext cx="8609751" cy="8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68108"/>
              </p:ext>
            </p:extLst>
          </p:nvPr>
        </p:nvGraphicFramePr>
        <p:xfrm>
          <a:off x="290511" y="4784659"/>
          <a:ext cx="8586788" cy="19685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57072"/>
                <a:gridCol w="1457072"/>
                <a:gridCol w="1457072"/>
                <a:gridCol w="1457072"/>
                <a:gridCol w="1379250"/>
                <a:gridCol w="1379250"/>
              </a:tblGrid>
              <a:tr h="324853">
                <a:tc rowSpan="2">
                  <a:txBody>
                    <a:bodyPr/>
                    <a:lstStyle/>
                    <a:p>
                      <a:pPr marL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Год достижения </a:t>
                      </a:r>
                      <a:r>
                        <a:rPr lang="ru-RU" sz="1000" b="1" dirty="0" smtClean="0">
                          <a:effectLst/>
                        </a:rPr>
                        <a:t>возраста 60 </a:t>
                      </a:r>
                      <a:r>
                        <a:rPr lang="ru-RU" sz="1000" b="1" dirty="0">
                          <a:effectLst/>
                        </a:rPr>
                        <a:t>лет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 rowSpan="2">
                  <a:txBody>
                    <a:bodyPr/>
                    <a:lstStyle/>
                    <a:p>
                      <a:pPr marL="41910" indent="-1104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Год рождения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Страховая пенсия по старости на общих основаниях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Страховая пенсия мужчинам, имеющим страховой стаж 42 года 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Возраст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Год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1524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Возраст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53340" indent="-137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Год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</a:tr>
              <a:tr h="206115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1959 (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 лет 6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2019 (</a:t>
                      </a:r>
                      <a:r>
                        <a:rPr lang="en-US" sz="1000" dirty="0">
                          <a:effectLst/>
                        </a:rPr>
                        <a:t>II</a:t>
                      </a:r>
                      <a:r>
                        <a:rPr lang="ru-RU" sz="1000" dirty="0">
                          <a:effectLst/>
                        </a:rPr>
                        <a:t> полугодие)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indent="-274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60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</a:t>
                      </a: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</a:tr>
              <a:tr h="206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1959 (</a:t>
                      </a:r>
                      <a:r>
                        <a:rPr lang="en-US" sz="1000">
                          <a:effectLst/>
                        </a:rPr>
                        <a:t>II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 лет 6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r>
                        <a:rPr lang="en-US" sz="1000">
                          <a:effectLst/>
                        </a:rPr>
                        <a:t>20 (I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60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</a:tr>
              <a:tr h="206115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1960 (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 лет 6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2021 (</a:t>
                      </a:r>
                      <a:r>
                        <a:rPr lang="en-US" sz="1000" dirty="0">
                          <a:effectLst/>
                        </a:rPr>
                        <a:t>II</a:t>
                      </a:r>
                      <a:r>
                        <a:rPr lang="ru-RU" sz="1000" dirty="0">
                          <a:effectLst/>
                        </a:rPr>
                        <a:t> полугодие)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60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(I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</a:tr>
              <a:tr h="206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1960 (</a:t>
                      </a:r>
                      <a:r>
                        <a:rPr lang="en-US" sz="1000">
                          <a:effectLst/>
                        </a:rPr>
                        <a:t>II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 лет 6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r>
                        <a:rPr lang="ru-RU" sz="1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 (I</a:t>
                      </a:r>
                      <a:r>
                        <a:rPr lang="ru-RU" sz="1000">
                          <a:effectLst/>
                        </a:rPr>
                        <a:t> полугодие)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60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(II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</a:tr>
              <a:tr h="206115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4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61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</a:tr>
              <a:tr h="206115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4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62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</a:tr>
              <a:tr h="206115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74955" indent="-304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98" marR="46598" marT="0" marB="0" anchor="ctr"/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63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46598" marR="46598" marT="0" marB="0" anchor="ctr">
                    <a:solidFill>
                      <a:srgbClr val="FFCF9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79030" y="3925117"/>
            <a:ext cx="8586789" cy="2820129"/>
          </a:xfrm>
          <a:prstGeom prst="rect">
            <a:avLst/>
          </a:prstGeom>
          <a:solidFill>
            <a:schemeClr val="bg1">
              <a:alpha val="0"/>
            </a:schemeClr>
          </a:solidFill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40205" y="3925117"/>
            <a:ext cx="944639" cy="832743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9" name="Picture 3" descr="C:\Users\046-1117\Desktop\Новая папка (8)\6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9" y="1019174"/>
            <a:ext cx="8609752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7740205" y="1019174"/>
            <a:ext cx="944639" cy="857251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290511" y="1019174"/>
            <a:ext cx="8586789" cy="2733675"/>
          </a:xfrm>
          <a:prstGeom prst="rect">
            <a:avLst/>
          </a:prstGeom>
          <a:solidFill>
            <a:schemeClr val="bg1">
              <a:alpha val="0"/>
            </a:schemeClr>
          </a:solidFill>
          <a:ln w="508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7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-11057" y="952108"/>
            <a:ext cx="9144000" cy="1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 bwMode="auto">
          <a:xfrm>
            <a:off x="3175" y="1"/>
            <a:ext cx="1098550" cy="971549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anchor="ctr"/>
          <a:lstStyle/>
          <a:p>
            <a:pPr algn="ctr">
              <a:defRPr/>
            </a:pPr>
            <a:endParaRPr lang="ru-RU" dirty="0">
              <a:latin typeface="+mj-lt"/>
            </a:endParaRPr>
          </a:p>
        </p:txBody>
      </p:sp>
      <p:pic>
        <p:nvPicPr>
          <p:cNvPr id="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9" y="163187"/>
            <a:ext cx="675712" cy="6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0"/>
            <a:ext cx="81003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Периоды, включаемые в страховой стаж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ltGray">
          <a:xfrm>
            <a:off x="1780639" y="1249365"/>
            <a:ext cx="7352303" cy="1649026"/>
          </a:xfrm>
          <a:prstGeom prst="chevron">
            <a:avLst>
              <a:gd name="adj" fmla="val 7451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79" tIns="41239" rIns="82479" bIns="41239" anchor="ctr">
            <a:flatTx/>
          </a:bodyPr>
          <a:lstStyle/>
          <a:p>
            <a:endParaRPr lang="ru-RU"/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ltGray">
          <a:xfrm>
            <a:off x="21382" y="1241573"/>
            <a:ext cx="2951773" cy="1649026"/>
          </a:xfrm>
          <a:prstGeom prst="chevron">
            <a:avLst>
              <a:gd name="adj" fmla="val 75300"/>
            </a:avLst>
          </a:prstGeom>
          <a:gradFill rotWithShape="1">
            <a:gsLst>
              <a:gs pos="0">
                <a:srgbClr val="92D050"/>
              </a:gs>
              <a:gs pos="100000">
                <a:srgbClr val="66FF99"/>
              </a:gs>
            </a:gsLst>
            <a:lin ang="0" scaled="1"/>
          </a:gradFill>
          <a:ln>
            <a:solidFill>
              <a:srgbClr val="FF0000"/>
            </a:solidFill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/>
        </p:spPr>
        <p:txBody>
          <a:bodyPr wrap="none" lIns="82479" tIns="41239" rIns="82479" bIns="41239" anchor="ctr">
            <a:flatTx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843045"/>
            <a:ext cx="192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ч.1 ст.11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4522" y="1289048"/>
            <a:ext cx="5168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Периоды работы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(или) иной деятельности, которые выполнялись на территории Российской Федерации лицами, указанными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части 1 статьи 4 Федерального закона №400-ФЗ, при условии, что за эти периоды начислялись и уплачивались страховые взносы в Пенсионный фон6д Российской Федерации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ltGray">
          <a:xfrm>
            <a:off x="1843" y="4892778"/>
            <a:ext cx="3141407" cy="1649026"/>
          </a:xfrm>
          <a:prstGeom prst="chevron">
            <a:avLst>
              <a:gd name="adj" fmla="val 75300"/>
            </a:avLst>
          </a:prstGeom>
          <a:gradFill rotWithShape="1">
            <a:gsLst>
              <a:gs pos="0">
                <a:srgbClr val="92D050"/>
              </a:gs>
              <a:gs pos="100000">
                <a:srgbClr val="66FF99"/>
              </a:gs>
            </a:gsLst>
            <a:lin ang="0" scaled="1"/>
          </a:gradFill>
          <a:ln>
            <a:solidFill>
              <a:srgbClr val="FF0000"/>
            </a:solidFill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/>
        </p:spPr>
        <p:txBody>
          <a:bodyPr wrap="none" lIns="82479" tIns="41239" rIns="82479" bIns="41239" anchor="ctr">
            <a:flatTx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40951" y="5486458"/>
            <a:ext cx="192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п.2 ч.1ст.12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AutoShape 40"/>
          <p:cNvSpPr>
            <a:spLocks noChangeArrowheads="1"/>
          </p:cNvSpPr>
          <p:nvPr/>
        </p:nvSpPr>
        <p:spPr bwMode="ltGray">
          <a:xfrm>
            <a:off x="1935359" y="4874568"/>
            <a:ext cx="7197583" cy="1667236"/>
          </a:xfrm>
          <a:prstGeom prst="chevron">
            <a:avLst>
              <a:gd name="adj" fmla="val 7451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479" tIns="41239" rIns="82479" bIns="41239" anchor="ctr">
            <a:flatTx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143250" y="5301792"/>
            <a:ext cx="5082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получения пособия по обязательному социальному страхованию в период временной нетрудоспособности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4" descr="C:\Users\25062\Desktop\goto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07" y="2304710"/>
            <a:ext cx="2302193" cy="264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9" y="3057525"/>
            <a:ext cx="675266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5963" y="3459629"/>
            <a:ext cx="478956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Указанные периоды включаются (засчитываются) в страховой стаж без применения положений части 8 статьи 13</a:t>
            </a:r>
          </a:p>
        </p:txBody>
      </p:sp>
    </p:spTree>
    <p:extLst>
      <p:ext uri="{BB962C8B-B14F-4D97-AF65-F5344CB8AC3E}">
        <p14:creationId xmlns:p14="http://schemas.microsoft.com/office/powerpoint/2010/main" val="10568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0456" y="1876626"/>
            <a:ext cx="80313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от 28 декабря 2013 года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№400-ФЗ «О страховых пенсиях»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0"/>
            <a:ext cx="810039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</a:rPr>
              <a:t>Федеральный закон </a:t>
            </a:r>
            <a:r>
              <a:rPr lang="ru-RU" sz="2300" b="1" dirty="0" smtClean="0">
                <a:solidFill>
                  <a:srgbClr val="FF0000"/>
                </a:solidFill>
              </a:rPr>
              <a:t>от 3 октября 2018 года  №350-ФЗ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«О внесении изменений в отдельные законодательные акты Российской Федерации по вопросам назначения и выплаты пенсий»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25062\Desktop\stre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10" y="821592"/>
            <a:ext cx="6294189" cy="111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3174" y="9255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внесение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изменений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-11057" y="952108"/>
            <a:ext cx="9144000" cy="1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3175" y="1"/>
            <a:ext cx="1098550" cy="971549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anchor="ctr"/>
          <a:lstStyle/>
          <a:p>
            <a:pPr algn="ctr">
              <a:defRPr/>
            </a:pPr>
            <a:endParaRPr lang="ru-RU" dirty="0">
              <a:latin typeface="+mj-lt"/>
            </a:endParaRPr>
          </a:p>
        </p:txBody>
      </p:sp>
      <p:pic>
        <p:nvPicPr>
          <p:cNvPr id="15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89" y="163187"/>
            <a:ext cx="675712" cy="6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00589" y="3428182"/>
            <a:ext cx="8724336" cy="1015663"/>
          </a:xfrm>
          <a:prstGeom prst="rect">
            <a:avLst/>
          </a:prstGeom>
          <a:gradFill>
            <a:gsLst>
              <a:gs pos="0">
                <a:srgbClr val="C6E0CF"/>
              </a:gs>
              <a:gs pos="35000">
                <a:srgbClr val="8CCEA2"/>
              </a:gs>
              <a:gs pos="100000">
                <a:srgbClr val="C6E8D5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Часть 1 статьи 32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«Сохранение права на досрочное назначение страховой пенсии отдельным категориям граждан»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дополнена пунктами </a:t>
            </a:r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r>
              <a:rPr lang="ru-RU" sz="2000" b="1" baseline="30000" dirty="0" smtClean="0">
                <a:solidFill>
                  <a:srgbClr val="FF0000"/>
                </a:solidFill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</a:rPr>
              <a:t> и 1</a:t>
            </a:r>
            <a:r>
              <a:rPr lang="ru-RU" sz="2000" b="1" baseline="30000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725" y="5045966"/>
            <a:ext cx="4391025" cy="12678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Picture 2" descr="C:\Users\25062\Desktop\111\Nfb65UvbN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6257" y="2700375"/>
            <a:ext cx="660986" cy="8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046-1117\Desktop\Новая папка (8)\8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8" y="5319713"/>
            <a:ext cx="4348937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586106" y="5059014"/>
            <a:ext cx="4439774" cy="12548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058164" y="4513653"/>
            <a:ext cx="504056" cy="52149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408588" y="4513653"/>
            <a:ext cx="504056" cy="52149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046-1117\Desktop\Новая папка (8)\8.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17" y="5319713"/>
            <a:ext cx="4400551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3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-11057" y="952108"/>
            <a:ext cx="9144000" cy="1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 bwMode="auto">
          <a:xfrm>
            <a:off x="3175" y="1"/>
            <a:ext cx="1098550" cy="971549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anchor="ctr"/>
          <a:lstStyle/>
          <a:p>
            <a:pPr algn="ctr">
              <a:defRPr/>
            </a:pPr>
            <a:endParaRPr lang="ru-RU" dirty="0">
              <a:latin typeface="+mj-lt"/>
            </a:endParaRPr>
          </a:p>
        </p:txBody>
      </p:sp>
      <p:pic>
        <p:nvPicPr>
          <p:cNvPr id="4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9" y="163187"/>
            <a:ext cx="675712" cy="6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66205" y="244218"/>
            <a:ext cx="81003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</a:rPr>
              <a:t>Досрочные пенсии многодетным матерям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073" y="1700049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детей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3842" y="3496419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детей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4116" y="5428868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детей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16089" y="1727039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16089" y="3524806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66363" y="5446399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530635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07" y="3261467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233" y="5145737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num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06" y="1853793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num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76" y="1853793"/>
            <a:ext cx="473627" cy="62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num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3" y="3589369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nu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85" y="3589369"/>
            <a:ext cx="459693" cy="65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num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02" y="5443105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num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93631"/>
            <a:ext cx="414664" cy="5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99464" y="1422906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</a:rPr>
              <a:t>енсионный возраст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5332" y="3211123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</a:rPr>
              <a:t>енсионный возраст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2231" y="5161909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</a:rPr>
              <a:t>енсионный возраст</a:t>
            </a:r>
            <a:endParaRPr lang="ru-RU" sz="2200" b="1" dirty="0">
              <a:solidFill>
                <a:srgbClr val="0070C0"/>
              </a:solidFill>
            </a:endParaRPr>
          </a:p>
        </p:txBody>
      </p: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378899" y="5298981"/>
            <a:ext cx="844550" cy="844550"/>
            <a:chOff x="0" y="0"/>
            <a:chExt cx="844004" cy="844004"/>
          </a:xfrm>
        </p:grpSpPr>
        <p:sp>
          <p:nvSpPr>
            <p:cNvPr id="32" name="Oval 16"/>
            <p:cNvSpPr>
              <a:spLocks/>
            </p:cNvSpPr>
            <p:nvPr/>
          </p:nvSpPr>
          <p:spPr bwMode="auto">
            <a:xfrm>
              <a:off x="0" y="0"/>
              <a:ext cx="844004" cy="8440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3F679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>
              <a:defPPr>
                <a:defRPr lang="ru-RU"/>
              </a:defPPr>
              <a:lvl1pPr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1pPr>
              <a:lvl2pPr indent="4572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2pPr>
              <a:lvl3pPr indent="9144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3pPr>
              <a:lvl4pPr indent="13716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4pPr>
              <a:lvl5pPr indent="18288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5pPr>
              <a:lvl6pPr marL="22860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6pPr>
              <a:lvl7pPr marL="27432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7pPr>
              <a:lvl8pPr marL="32004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8pPr>
              <a:lvl9pPr marL="36576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9pPr>
            </a:lstStyle>
            <a:p>
              <a:endParaRPr lang="ru-RU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33" name="AutoShape 17"/>
            <p:cNvSpPr>
              <a:spLocks/>
            </p:cNvSpPr>
            <p:nvPr/>
          </p:nvSpPr>
          <p:spPr bwMode="auto">
            <a:xfrm rot="16200000">
              <a:off x="157143" y="145295"/>
              <a:ext cx="529718" cy="5297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6797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>
              <a:defPPr>
                <a:defRPr lang="ru-RU"/>
              </a:defPPr>
              <a:lvl1pPr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1pPr>
              <a:lvl2pPr indent="4572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2pPr>
              <a:lvl3pPr indent="9144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3pPr>
              <a:lvl4pPr indent="13716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4pPr>
              <a:lvl5pPr indent="18288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5pPr>
              <a:lvl6pPr marL="22860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6pPr>
              <a:lvl7pPr marL="27432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7pPr>
              <a:lvl8pPr marL="32004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8pPr>
              <a:lvl9pPr marL="36576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9pPr>
            </a:lstStyle>
            <a:p>
              <a:endParaRPr lang="ru-RU">
                <a:latin typeface="Roboto Light" pitchFamily="2" charset="0"/>
                <a:ea typeface="Roboto Light" pitchFamily="2" charset="0"/>
              </a:endParaRPr>
            </a:p>
          </p:txBody>
        </p:sp>
      </p:grpSp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346095" y="1589257"/>
            <a:ext cx="844550" cy="844550"/>
            <a:chOff x="0" y="0"/>
            <a:chExt cx="844004" cy="844004"/>
          </a:xfrm>
        </p:grpSpPr>
        <p:sp>
          <p:nvSpPr>
            <p:cNvPr id="35" name="Oval 16"/>
            <p:cNvSpPr>
              <a:spLocks/>
            </p:cNvSpPr>
            <p:nvPr/>
          </p:nvSpPr>
          <p:spPr bwMode="auto">
            <a:xfrm>
              <a:off x="0" y="0"/>
              <a:ext cx="844004" cy="8440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3F679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>
              <a:defPPr>
                <a:defRPr lang="ru-RU"/>
              </a:defPPr>
              <a:lvl1pPr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1pPr>
              <a:lvl2pPr indent="4572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2pPr>
              <a:lvl3pPr indent="9144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3pPr>
              <a:lvl4pPr indent="13716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4pPr>
              <a:lvl5pPr indent="18288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5pPr>
              <a:lvl6pPr marL="22860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6pPr>
              <a:lvl7pPr marL="27432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7pPr>
              <a:lvl8pPr marL="32004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8pPr>
              <a:lvl9pPr marL="36576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9pPr>
            </a:lstStyle>
            <a:p>
              <a:endParaRPr lang="ru-RU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36" name="AutoShape 17"/>
            <p:cNvSpPr>
              <a:spLocks/>
            </p:cNvSpPr>
            <p:nvPr/>
          </p:nvSpPr>
          <p:spPr bwMode="auto">
            <a:xfrm rot="16200000">
              <a:off x="157143" y="145295"/>
              <a:ext cx="529718" cy="5297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6797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>
              <a:defPPr>
                <a:defRPr lang="ru-RU"/>
              </a:defPPr>
              <a:lvl1pPr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1pPr>
              <a:lvl2pPr indent="4572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2pPr>
              <a:lvl3pPr indent="9144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3pPr>
              <a:lvl4pPr indent="13716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4pPr>
              <a:lvl5pPr indent="18288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5pPr>
              <a:lvl6pPr marL="22860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6pPr>
              <a:lvl7pPr marL="27432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7pPr>
              <a:lvl8pPr marL="32004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8pPr>
              <a:lvl9pPr marL="36576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9pPr>
            </a:lstStyle>
            <a:p>
              <a:endParaRPr lang="ru-RU">
                <a:latin typeface="Roboto Light" pitchFamily="2" charset="0"/>
                <a:ea typeface="Roboto Light" pitchFamily="2" charset="0"/>
              </a:endParaRPr>
            </a:p>
          </p:txBody>
        </p:sp>
      </p:grpSp>
      <p:grpSp>
        <p:nvGrpSpPr>
          <p:cNvPr id="37" name="Group 15"/>
          <p:cNvGrpSpPr>
            <a:grpSpLocks/>
          </p:cNvGrpSpPr>
          <p:nvPr/>
        </p:nvGrpSpPr>
        <p:grpSpPr bwMode="auto">
          <a:xfrm>
            <a:off x="364549" y="3414712"/>
            <a:ext cx="844550" cy="844550"/>
            <a:chOff x="0" y="0"/>
            <a:chExt cx="844004" cy="844004"/>
          </a:xfrm>
        </p:grpSpPr>
        <p:sp>
          <p:nvSpPr>
            <p:cNvPr id="38" name="Oval 16"/>
            <p:cNvSpPr>
              <a:spLocks/>
            </p:cNvSpPr>
            <p:nvPr/>
          </p:nvSpPr>
          <p:spPr bwMode="auto">
            <a:xfrm>
              <a:off x="0" y="0"/>
              <a:ext cx="844004" cy="8440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3F679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>
              <a:defPPr>
                <a:defRPr lang="ru-RU"/>
              </a:defPPr>
              <a:lvl1pPr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1pPr>
              <a:lvl2pPr indent="4572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2pPr>
              <a:lvl3pPr indent="9144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3pPr>
              <a:lvl4pPr indent="13716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4pPr>
              <a:lvl5pPr indent="18288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5pPr>
              <a:lvl6pPr marL="22860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6pPr>
              <a:lvl7pPr marL="27432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7pPr>
              <a:lvl8pPr marL="32004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8pPr>
              <a:lvl9pPr marL="36576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9pPr>
            </a:lstStyle>
            <a:p>
              <a:endParaRPr lang="ru-RU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39" name="AutoShape 17"/>
            <p:cNvSpPr>
              <a:spLocks/>
            </p:cNvSpPr>
            <p:nvPr/>
          </p:nvSpPr>
          <p:spPr bwMode="auto">
            <a:xfrm rot="16200000">
              <a:off x="157143" y="145295"/>
              <a:ext cx="529718" cy="5297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6797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>
              <a:defPPr>
                <a:defRPr lang="ru-RU"/>
              </a:defPPr>
              <a:lvl1pPr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1pPr>
              <a:lvl2pPr indent="4572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2pPr>
              <a:lvl3pPr indent="9144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3pPr>
              <a:lvl4pPr indent="13716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4pPr>
              <a:lvl5pPr indent="1828800" algn="ctr" defTabSz="1828800" rtl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5pPr>
              <a:lvl6pPr marL="22860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6pPr>
              <a:lvl7pPr marL="27432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7pPr>
              <a:lvl8pPr marL="32004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8pPr>
              <a:lvl9pPr marL="3657600" algn="l" defTabSz="914400" rtl="0" eaLnBrk="1" latinLnBrk="0" hangingPunct="1">
                <a:defRPr sz="4600" kern="120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  <a:sym typeface="Calibri" pitchFamily="34" charset="0"/>
                </a:defRPr>
              </a:lvl9pPr>
            </a:lstStyle>
            <a:p>
              <a:endParaRPr lang="ru-RU">
                <a:latin typeface="Roboto Light" pitchFamily="2" charset="0"/>
                <a:ea typeface="Roboto Light" pitchFamily="2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465332" y="587431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действующая норма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-11057" y="952108"/>
            <a:ext cx="9144000" cy="1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 bwMode="auto">
          <a:xfrm>
            <a:off x="3175" y="1"/>
            <a:ext cx="1098550" cy="971549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anchor="ctr"/>
          <a:lstStyle/>
          <a:p>
            <a:pPr algn="ctr">
              <a:defRPr/>
            </a:pPr>
            <a:endParaRPr lang="ru-RU" dirty="0">
              <a:latin typeface="+mj-lt"/>
            </a:endParaRPr>
          </a:p>
        </p:txBody>
      </p:sp>
      <p:pic>
        <p:nvPicPr>
          <p:cNvPr id="4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9" y="163187"/>
            <a:ext cx="675712" cy="6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01725" y="85665"/>
            <a:ext cx="81003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</a:rPr>
              <a:t>Предоставление права досрочного выхода </a:t>
            </a:r>
          </a:p>
          <a:p>
            <a:pPr algn="ctr"/>
            <a:r>
              <a:rPr lang="ru-RU" sz="2300" b="1" dirty="0" smtClean="0">
                <a:solidFill>
                  <a:srgbClr val="FF0000"/>
                </a:solidFill>
              </a:rPr>
              <a:t>на пенсию многодетным матерям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70434"/>
              </p:ext>
            </p:extLst>
          </p:nvPr>
        </p:nvGraphicFramePr>
        <p:xfrm>
          <a:off x="200587" y="1150206"/>
          <a:ext cx="8676712" cy="2409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1995"/>
                <a:gridCol w="1471995"/>
                <a:gridCol w="1471995"/>
                <a:gridCol w="1471995"/>
                <a:gridCol w="1394366"/>
                <a:gridCol w="1394366"/>
              </a:tblGrid>
              <a:tr h="259494">
                <a:tc gridSpan="6">
                  <a:txBody>
                    <a:bodyPr/>
                    <a:lstStyle/>
                    <a:p>
                      <a:pPr algn="ctr" fontAlgn="auto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ЖЕНЩИНЫ, РОДИВШИЕ И ВОСПИТАВШИЕ ДО 8-ЛЕТНЕГО ВОЗРАСТА 3-Х ДЕТЕЙ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60" marR="378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328">
                <a:tc rowSpan="2">
                  <a:txBody>
                    <a:bodyPr/>
                    <a:lstStyle/>
                    <a:p>
                      <a:pPr marL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Год достижения возраста</a:t>
                      </a:r>
                      <a:endParaRPr lang="ru-RU" sz="600" dirty="0">
                        <a:effectLst/>
                      </a:endParaRPr>
                    </a:p>
                    <a:p>
                      <a:pPr marL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55 лет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1910" indent="-1104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Год рождения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Страховая пенсия по старости на общих основаниях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Страховая пенсия женщинам, родившим и воспитавшим </a:t>
                      </a:r>
                      <a:r>
                        <a:rPr lang="ru-RU" sz="800" dirty="0" smtClean="0">
                          <a:effectLst/>
                        </a:rPr>
                        <a:t>до 8-летнего </a:t>
                      </a:r>
                      <a:r>
                        <a:rPr lang="ru-RU" sz="800" dirty="0">
                          <a:effectLst/>
                        </a:rPr>
                        <a:t>возраста 3-х детей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Возраст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Возраст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indent="-137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8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1964 (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лет 6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1964 (</a:t>
                      </a:r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лет 6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(I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33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1965 (</a:t>
                      </a:r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лет 6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(</a:t>
                      </a:r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1965 (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лет 6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полугодие)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92">
                <a:tc>
                  <a:txBody>
                    <a:bodyPr/>
                    <a:lstStyle/>
                    <a:p>
                      <a:pPr marL="21590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309880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74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30416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74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1590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309880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74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30416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74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04">
                <a:tc>
                  <a:txBody>
                    <a:bodyPr/>
                    <a:lstStyle/>
                    <a:p>
                      <a:pPr marL="21590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309880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74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30416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74955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 defTabSz="10284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5516"/>
              </p:ext>
            </p:extLst>
          </p:nvPr>
        </p:nvGraphicFramePr>
        <p:xfrm>
          <a:off x="200589" y="3695215"/>
          <a:ext cx="8676710" cy="2791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330"/>
                <a:gridCol w="1472330"/>
                <a:gridCol w="1472330"/>
                <a:gridCol w="1472330"/>
                <a:gridCol w="1393695"/>
                <a:gridCol w="1393695"/>
              </a:tblGrid>
              <a:tr h="286235">
                <a:tc gridSpan="6">
                  <a:txBody>
                    <a:bodyPr/>
                    <a:lstStyle/>
                    <a:p>
                      <a:pPr algn="ctr" fontAlgn="auto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ЖЕНЩИНЫ, РОДИВШИЕ И ВОСПИТАВШИЕ ДО 8-ЛЕТНЕГО ВОЗРАСТА 4-Х ДЕТЕЙ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8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852">
                <a:tc rowSpan="2">
                  <a:txBody>
                    <a:bodyPr/>
                    <a:lstStyle/>
                    <a:p>
                      <a:pPr marL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Год достижения возраста</a:t>
                      </a:r>
                      <a:endParaRPr lang="ru-RU" sz="600" dirty="0">
                        <a:effectLst/>
                      </a:endParaRPr>
                    </a:p>
                    <a:p>
                      <a:pPr marL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55 лет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1910" indent="-1104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Год рождения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Страховая пенсия по старости на общих основаниях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Страховая пенсия женщинам, родившим и воспитавшим </a:t>
                      </a:r>
                      <a:r>
                        <a:rPr lang="ru-RU" sz="800" dirty="0" smtClean="0">
                          <a:effectLst/>
                        </a:rPr>
                        <a:t>до 8-летнего </a:t>
                      </a:r>
                      <a:r>
                        <a:rPr lang="ru-RU" sz="800" dirty="0">
                          <a:effectLst/>
                        </a:rPr>
                        <a:t>возраста 4-х детей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Возраст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Возраст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indent="-137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10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1964 (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полугодие)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55 лет 6 мес.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 (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полугодие)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1964 (</a:t>
                      </a:r>
                      <a:r>
                        <a:rPr lang="en-US" sz="800">
                          <a:effectLst/>
                        </a:rPr>
                        <a:t>II</a:t>
                      </a:r>
                      <a:r>
                        <a:rPr lang="ru-RU" sz="800">
                          <a:effectLst/>
                        </a:rPr>
                        <a:t> полугодие)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55 лет 6 мес.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r>
                        <a:rPr lang="en-US" sz="800" dirty="0">
                          <a:effectLst/>
                        </a:rPr>
                        <a:t>20 (I</a:t>
                      </a:r>
                      <a:r>
                        <a:rPr lang="ru-RU" sz="800" dirty="0">
                          <a:effectLst/>
                        </a:rPr>
                        <a:t> полугодие)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10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1965 (</a:t>
                      </a:r>
                      <a:r>
                        <a:rPr lang="en-US" sz="800">
                          <a:effectLst/>
                        </a:rPr>
                        <a:t>I</a:t>
                      </a:r>
                      <a:r>
                        <a:rPr lang="ru-RU" sz="800">
                          <a:effectLst/>
                        </a:rPr>
                        <a:t> полугодие)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 лет 6 мес.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 (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полугодие)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r>
                        <a:rPr lang="en-US" sz="800" dirty="0">
                          <a:effectLst/>
                        </a:rPr>
                        <a:t>2</a:t>
                      </a:r>
                      <a:r>
                        <a:rPr lang="ru-RU" sz="800" dirty="0">
                          <a:effectLst/>
                        </a:rPr>
                        <a:t>1</a:t>
                      </a:r>
                      <a:r>
                        <a:rPr lang="en-US" sz="800" dirty="0">
                          <a:effectLst/>
                        </a:rPr>
                        <a:t> (I</a:t>
                      </a:r>
                      <a:r>
                        <a:rPr lang="ru-RU" sz="800" dirty="0">
                          <a:effectLst/>
                        </a:rPr>
                        <a:t> полугодие)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1965 (</a:t>
                      </a:r>
                      <a:r>
                        <a:rPr lang="en-US" sz="800">
                          <a:effectLst/>
                        </a:rPr>
                        <a:t>II</a:t>
                      </a:r>
                      <a:r>
                        <a:rPr lang="ru-RU" sz="800">
                          <a:effectLst/>
                        </a:rPr>
                        <a:t> полугодие)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 лет 6 мес.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r>
                        <a:rPr lang="en-US" sz="800" dirty="0">
                          <a:effectLst/>
                        </a:rPr>
                        <a:t>2</a:t>
                      </a:r>
                      <a:r>
                        <a:rPr lang="ru-RU" sz="8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 (I</a:t>
                      </a:r>
                      <a:r>
                        <a:rPr lang="ru-RU" sz="800" dirty="0">
                          <a:effectLst/>
                        </a:rPr>
                        <a:t> полугодие)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 (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полугодие)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1966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58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304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1967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59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304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1968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304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2028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955" indent="-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22438" y="723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15180</TotalTime>
  <Words>802</Words>
  <Application>Microsoft Office PowerPoint</Application>
  <PresentationFormat>Прозрачка</PresentationFormat>
  <Paragraphs>229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046017-0801</cp:lastModifiedBy>
  <cp:revision>987</cp:revision>
  <cp:lastPrinted>2018-10-24T06:05:05Z</cp:lastPrinted>
  <dcterms:created xsi:type="dcterms:W3CDTF">2014-07-04T05:40:34Z</dcterms:created>
  <dcterms:modified xsi:type="dcterms:W3CDTF">2018-12-13T08:39:18Z</dcterms:modified>
</cp:coreProperties>
</file>