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charts/chart7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drawings/drawing7.xml" ContentType="application/vnd.openxmlformats-officedocument.drawingml.chartshapes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rawings/drawing6.xml" ContentType="application/vnd.openxmlformats-officedocument.drawingml.chartshapes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1"/>
  </p:notesMasterIdLst>
  <p:sldIdLst>
    <p:sldId id="256" r:id="rId2"/>
    <p:sldId id="268" r:id="rId3"/>
    <p:sldId id="258" r:id="rId4"/>
    <p:sldId id="269" r:id="rId5"/>
    <p:sldId id="270" r:id="rId6"/>
    <p:sldId id="271" r:id="rId7"/>
    <p:sldId id="273" r:id="rId8"/>
    <p:sldId id="274" r:id="rId9"/>
    <p:sldId id="275" r:id="rId10"/>
    <p:sldId id="276" r:id="rId11"/>
    <p:sldId id="277" r:id="rId12"/>
    <p:sldId id="279" r:id="rId13"/>
    <p:sldId id="278" r:id="rId14"/>
    <p:sldId id="280" r:id="rId15"/>
    <p:sldId id="282" r:id="rId16"/>
    <p:sldId id="284" r:id="rId17"/>
    <p:sldId id="283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318" r:id="rId26"/>
    <p:sldId id="300" r:id="rId27"/>
    <p:sldId id="299" r:id="rId28"/>
    <p:sldId id="298" r:id="rId29"/>
    <p:sldId id="294" r:id="rId30"/>
    <p:sldId id="295" r:id="rId31"/>
    <p:sldId id="301" r:id="rId32"/>
    <p:sldId id="308" r:id="rId33"/>
    <p:sldId id="307" r:id="rId34"/>
    <p:sldId id="306" r:id="rId35"/>
    <p:sldId id="305" r:id="rId36"/>
    <p:sldId id="304" r:id="rId37"/>
    <p:sldId id="303" r:id="rId38"/>
    <p:sldId id="315" r:id="rId39"/>
    <p:sldId id="316" r:id="rId40"/>
    <p:sldId id="302" r:id="rId41"/>
    <p:sldId id="309" r:id="rId42"/>
    <p:sldId id="317" r:id="rId43"/>
    <p:sldId id="310" r:id="rId44"/>
    <p:sldId id="311" r:id="rId45"/>
    <p:sldId id="312" r:id="rId46"/>
    <p:sldId id="313" r:id="rId47"/>
    <p:sldId id="314" r:id="rId48"/>
    <p:sldId id="257" r:id="rId49"/>
    <p:sldId id="259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664" y="-8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title>
      <c:tx>
        <c:rich>
          <a:bodyPr/>
          <a:lstStyle/>
          <a:p>
            <a:pPr>
              <a:defRPr sz="1400">
                <a:solidFill>
                  <a:srgbClr val="002060"/>
                </a:solidFill>
              </a:defRPr>
            </a:pPr>
            <a:r>
              <a:rPr lang="ru-RU" sz="1400">
                <a:solidFill>
                  <a:srgbClr val="002060"/>
                </a:solidFill>
              </a:rPr>
              <a:t>Среднегодовой уровень безработицы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Среднегодовой уровень безработицы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1.8000000000000023E-2</c:v>
                </c:pt>
                <c:pt idx="1">
                  <c:v>1.2000000000000009E-2</c:v>
                </c:pt>
                <c:pt idx="2">
                  <c:v>1.0000000000000009E-2</c:v>
                </c:pt>
                <c:pt idx="3">
                  <c:v>9.000000000000008E-3</c:v>
                </c:pt>
              </c:numCache>
            </c:numRef>
          </c:val>
        </c:ser>
        <c:axId val="141676928"/>
        <c:axId val="141678464"/>
      </c:barChart>
      <c:catAx>
        <c:axId val="141676928"/>
        <c:scaling>
          <c:orientation val="minMax"/>
        </c:scaling>
        <c:axPos val="b"/>
        <c:tickLblPos val="nextTo"/>
        <c:crossAx val="141678464"/>
        <c:crosses val="autoZero"/>
        <c:auto val="1"/>
        <c:lblAlgn val="ctr"/>
        <c:lblOffset val="100"/>
      </c:catAx>
      <c:valAx>
        <c:axId val="141678464"/>
        <c:scaling>
          <c:orientation val="minMax"/>
        </c:scaling>
        <c:delete val="1"/>
        <c:axPos val="l"/>
        <c:majorGridlines/>
        <c:numFmt formatCode="0.00%" sourceLinked="1"/>
        <c:tickLblPos val="none"/>
        <c:crossAx val="14167692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объём субсидии (в млн.)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4"/>
              <c:spPr/>
              <c:txPr>
                <a:bodyPr/>
                <a:lstStyle/>
                <a:p>
                  <a:pPr>
                    <a:defRPr sz="2000" b="1">
                      <a:solidFill>
                        <a:srgbClr val="00B050"/>
                      </a:solidFill>
                    </a:defRPr>
                  </a:pPr>
                  <a:endParaRPr lang="ru-RU"/>
                </a:p>
              </c:txPr>
            </c:dLbl>
            <c:txPr>
              <a:bodyPr/>
              <a:lstStyle/>
              <a:p>
                <a:pPr>
                  <a:defRPr sz="1600" b="1">
                    <a:solidFill>
                      <a:srgbClr val="00B05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64.8</c:v>
                </c:pt>
                <c:pt idx="1">
                  <c:v>75.8</c:v>
                </c:pt>
                <c:pt idx="2">
                  <c:v>77.599999999999994</c:v>
                </c:pt>
                <c:pt idx="3">
                  <c:v>97.4</c:v>
                </c:pt>
                <c:pt idx="4">
                  <c:v>104.4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протяженность отремонтированных дорог (в км.)</c:v>
                </c:pt>
              </c:strCache>
            </c:strRef>
          </c:tx>
          <c:dLbls>
            <c:dLbl>
              <c:idx val="0"/>
              <c:layout>
                <c:manualLayout>
                  <c:x val="1.747803797576045E-2"/>
                  <c:y val="-3.0941981105413272E-3"/>
                </c:manualLayout>
              </c:layout>
              <c:showVal val="1"/>
            </c:dLbl>
            <c:dLbl>
              <c:idx val="1"/>
              <c:layout>
                <c:manualLayout>
                  <c:x val="2.2119252831556732E-2"/>
                  <c:y val="-7.5050762681214403E-3"/>
                </c:manualLayout>
              </c:layout>
              <c:showVal val="1"/>
            </c:dLbl>
            <c:dLbl>
              <c:idx val="2"/>
              <c:layout>
                <c:manualLayout>
                  <c:x val="2.9081198580274824E-2"/>
                  <c:y val="-4.4108574224613426E-3"/>
                </c:manualLayout>
              </c:layout>
              <c:showVal val="1"/>
            </c:dLbl>
            <c:dLbl>
              <c:idx val="3"/>
              <c:layout>
                <c:manualLayout>
                  <c:x val="2.4439901414462777E-2"/>
                  <c:y val="-2.0540270939162789E-2"/>
                </c:manualLayout>
              </c:layout>
              <c:showVal val="1"/>
            </c:dLbl>
            <c:dLbl>
              <c:idx val="4"/>
              <c:layout>
                <c:manualLayout>
                  <c:x val="1.5889125432509522E-2"/>
                  <c:y val="-1.5470990552706614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26.1</c:v>
                </c:pt>
                <c:pt idx="1">
                  <c:v>34.700000000000003</c:v>
                </c:pt>
                <c:pt idx="2">
                  <c:v>35</c:v>
                </c:pt>
                <c:pt idx="3">
                  <c:v>32.800000000000004</c:v>
                </c:pt>
                <c:pt idx="4">
                  <c:v>37</c:v>
                </c:pt>
              </c:numCache>
            </c:numRef>
          </c:val>
        </c:ser>
        <c:shape val="cylinder"/>
        <c:axId val="67702144"/>
        <c:axId val="67720320"/>
        <c:axId val="0"/>
      </c:bar3DChart>
      <c:catAx>
        <c:axId val="67702144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67720320"/>
        <c:crosses val="autoZero"/>
        <c:auto val="1"/>
        <c:lblAlgn val="ctr"/>
        <c:lblOffset val="100"/>
      </c:catAx>
      <c:valAx>
        <c:axId val="67720320"/>
        <c:scaling>
          <c:orientation val="minMax"/>
        </c:scaling>
        <c:delete val="1"/>
        <c:axPos val="l"/>
        <c:numFmt formatCode="General" sourceLinked="1"/>
        <c:tickLblPos val="none"/>
        <c:crossAx val="67702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450380513276232"/>
          <c:y val="0.40455315839611178"/>
          <c:w val="0.30286857746800128"/>
          <c:h val="0.29023577758499652"/>
        </c:manualLayout>
      </c:layout>
      <c:txPr>
        <a:bodyPr/>
        <a:lstStyle/>
        <a:p>
          <a:pPr>
            <a:defRPr sz="11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9"/>
          <c:cat>
            <c:strRef>
              <c:f>Лист1!$A$2:$A$3</c:f>
              <c:strCache>
                <c:ptCount val="2"/>
                <c:pt idx="0">
                  <c:v>Доля автомобильных дорог отвечающих нормативным требованиям</c:v>
                </c:pt>
                <c:pt idx="1">
                  <c:v>Доля автомобильных дорог не отвечающих нормативным требованиям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0.56999999999999995</c:v>
                </c:pt>
                <c:pt idx="1">
                  <c:v>0.43000000000000038</c:v>
                </c:pt>
              </c:numCache>
            </c:numRef>
          </c:val>
        </c:ser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ru-RU"/>
          </a:p>
        </c:txPr>
      </c:legendEntry>
      <c:layout/>
      <c:txPr>
        <a:bodyPr/>
        <a:lstStyle/>
        <a:p>
          <a:pPr>
            <a:defRPr sz="12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9"/>
          <c:dPt>
            <c:idx val="0"/>
            <c:spPr>
              <a:solidFill>
                <a:schemeClr val="accent3"/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outerShdw blurRad="57150" dist="38100" dir="5400000" algn="ctr" rotWithShape="0">
                  <a:schemeClr val="accent3">
                    <a:shade val="9000"/>
                    <a:satMod val="105000"/>
                    <a:alpha val="48000"/>
                  </a:schemeClr>
                </a:outerShdw>
              </a:effectLst>
            </c:spPr>
          </c:dPt>
          <c:dPt>
            <c:idx val="1"/>
            <c:spPr>
              <a:gradFill rotWithShape="1">
                <a:gsLst>
                  <a:gs pos="0">
                    <a:schemeClr val="accent1">
                      <a:tint val="98000"/>
                      <a:shade val="25000"/>
                      <a:satMod val="250000"/>
                    </a:schemeClr>
                  </a:gs>
                  <a:gs pos="68000">
                    <a:schemeClr val="accent1">
                      <a:tint val="86000"/>
                      <a:satMod val="115000"/>
                    </a:schemeClr>
                  </a:gs>
                  <a:gs pos="100000">
                    <a:schemeClr val="accent1">
                      <a:tint val="50000"/>
                      <a:satMod val="150000"/>
                    </a:schemeClr>
                  </a:gs>
                </a:gsLst>
                <a:path path="circle">
                  <a:fillToRect l="50000" t="130000" r="50000" b="-30000"/>
                </a:path>
              </a:gradFill>
              <a:ln w="9525" cap="flat" cmpd="sng" algn="ctr">
                <a:solidFill>
                  <a:schemeClr val="accent1">
                    <a:shade val="50000"/>
                    <a:satMod val="103000"/>
                  </a:schemeClr>
                </a:solidFill>
                <a:prstDash val="solid"/>
              </a:ln>
              <a:effectLst>
                <a:outerShdw blurRad="57150" dist="38100" dir="5400000" algn="ctr" rotWithShape="0">
                  <a:schemeClr val="accent1">
                    <a:shade val="9000"/>
                    <a:satMod val="105000"/>
                    <a:alpha val="48000"/>
                  </a:schemeClr>
                </a:outerShdw>
              </a:effectLst>
            </c:spPr>
          </c:dPt>
          <c:cat>
            <c:strRef>
              <c:f>Лист1!$A$2:$A$3</c:f>
              <c:strCache>
                <c:ptCount val="2"/>
                <c:pt idx="0">
                  <c:v>Доля автомобильных дорог отвечающих нормативным требованиям</c:v>
                </c:pt>
                <c:pt idx="1">
                  <c:v>Доля автомобильных дорог не отвечающих нормативным требованиям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0.64500000000000135</c:v>
                </c:pt>
                <c:pt idx="1">
                  <c:v>0.35500000000000032</c:v>
                </c:pt>
              </c:numCache>
            </c:numRef>
          </c:val>
        </c:ser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5532760510886712"/>
          <c:y val="0.10232982474461566"/>
          <c:w val="0.32470605991367868"/>
          <c:h val="0.71060597489886945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9.4063622560456497E-3"/>
                  <c:y val="-6.8142681116239723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4.8100716082051485E-2"/>
                </c:manualLayout>
              </c:layout>
              <c:showVal val="1"/>
            </c:dLbl>
            <c:dLbl>
              <c:idx val="2"/>
              <c:layout>
                <c:manualLayout>
                  <c:x val="-7.0547716920342299E-3"/>
                  <c:y val="-6.0125895102564345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103.9</c:v>
                </c:pt>
                <c:pt idx="1">
                  <c:v>231.4</c:v>
                </c:pt>
                <c:pt idx="2">
                  <c:v>242.9</c:v>
                </c:pt>
              </c:numCache>
            </c:numRef>
          </c:val>
        </c:ser>
        <c:shape val="cylinder"/>
        <c:axId val="67908736"/>
        <c:axId val="67910272"/>
        <c:axId val="0"/>
      </c:bar3DChart>
      <c:catAx>
        <c:axId val="6790873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67910272"/>
        <c:crosses val="autoZero"/>
        <c:auto val="1"/>
        <c:lblAlgn val="ctr"/>
        <c:lblOffset val="100"/>
      </c:catAx>
      <c:valAx>
        <c:axId val="67910272"/>
        <c:scaling>
          <c:orientation val="minMax"/>
        </c:scaling>
        <c:delete val="1"/>
        <c:axPos val="l"/>
        <c:numFmt formatCode="General" sourceLinked="1"/>
        <c:tickLblPos val="none"/>
        <c:crossAx val="6790873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pieChart>
        <c:varyColors val="1"/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>
                <a:solidFill>
                  <a:srgbClr val="002060"/>
                </a:solidFill>
              </a:defRPr>
            </a:pPr>
            <a:r>
              <a:rPr lang="ru-RU" sz="1400" dirty="0">
                <a:solidFill>
                  <a:srgbClr val="002060"/>
                </a:solidFill>
              </a:rPr>
              <a:t>Финансирование </a:t>
            </a:r>
            <a:endParaRPr lang="ru-RU" sz="1400" dirty="0" smtClean="0">
              <a:solidFill>
                <a:srgbClr val="002060"/>
              </a:solidFill>
            </a:endParaRPr>
          </a:p>
          <a:p>
            <a:pPr>
              <a:defRPr sz="1400">
                <a:solidFill>
                  <a:srgbClr val="002060"/>
                </a:solidFill>
              </a:defRPr>
            </a:pPr>
            <a:r>
              <a:rPr lang="ru-RU" sz="1400" dirty="0" smtClean="0">
                <a:solidFill>
                  <a:srgbClr val="002060"/>
                </a:solidFill>
              </a:rPr>
              <a:t>проектов ТОС </a:t>
            </a:r>
            <a:r>
              <a:rPr lang="ru-RU" sz="1400" dirty="0">
                <a:solidFill>
                  <a:srgbClr val="002060"/>
                </a:solidFill>
              </a:rPr>
              <a:t>в 2023 году</a:t>
            </a:r>
          </a:p>
        </c:rich>
      </c:tx>
      <c:layout>
        <c:manualLayout>
          <c:xMode val="edge"/>
          <c:yMode val="edge"/>
          <c:x val="2.1399154823876256E-2"/>
          <c:y val="2.0368574977606583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 проектов ТОС в 2023 году</c:v>
                </c:pt>
              </c:strCache>
            </c:strRef>
          </c:tx>
          <c:dPt>
            <c:idx val="0"/>
            <c:explosion val="8"/>
          </c:dPt>
          <c:dPt>
            <c:idx val="1"/>
            <c:explosion val="19"/>
          </c:dPt>
          <c:dLbls>
            <c:dLbl>
              <c:idx val="0"/>
              <c:layout>
                <c:manualLayout>
                  <c:x val="-0.10025043513683665"/>
                  <c:y val="-0.70601367421760397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solidFill>
                          <a:srgbClr val="C00000"/>
                        </a:solidFill>
                      </a:rPr>
                      <a:t>О</a:t>
                    </a:r>
                    <a:r>
                      <a:rPr lang="ru-RU" dirty="0"/>
                      <a:t>бластной </a:t>
                    </a:r>
                    <a:r>
                      <a:rPr lang="ru-RU" dirty="0" smtClean="0"/>
                      <a:t>бюджет</a:t>
                    </a:r>
                  </a:p>
                  <a:p>
                    <a:r>
                      <a:rPr lang="ru-RU" sz="2400" b="1" dirty="0" smtClean="0"/>
                      <a:t>5,7</a:t>
                    </a:r>
                    <a:r>
                      <a:rPr lang="ru-RU" sz="2400" dirty="0" smtClean="0"/>
                      <a:t> </a:t>
                    </a:r>
                    <a:r>
                      <a:rPr lang="ru-RU" dirty="0" smtClean="0"/>
                      <a:t>млн.</a:t>
                    </a:r>
                    <a:endParaRPr lang="ru-RU" dirty="0"/>
                  </a:p>
                </c:rich>
              </c:tx>
              <c:showCatName val="1"/>
              <c:showPercent val="1"/>
            </c:dLbl>
            <c:dLbl>
              <c:idx val="1"/>
              <c:layout>
                <c:manualLayout>
                  <c:x val="-8.3421479403523097E-2"/>
                  <c:y val="0.39184620076227389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solidFill>
                          <a:srgbClr val="C00000"/>
                        </a:solidFill>
                      </a:rPr>
                      <a:t>М</a:t>
                    </a:r>
                    <a:r>
                      <a:rPr lang="ru-RU" dirty="0"/>
                      <a:t>естный бюджет и участие спонсоров</a:t>
                    </a:r>
                    <a:r>
                      <a:rPr lang="ru-RU" dirty="0" smtClean="0"/>
                      <a:t>;</a:t>
                    </a:r>
                  </a:p>
                  <a:p>
                    <a:r>
                      <a:rPr lang="ru-RU" sz="2000" b="1" dirty="0" smtClean="0"/>
                      <a:t>2,6</a:t>
                    </a:r>
                    <a:r>
                      <a:rPr lang="ru-RU" sz="2000" dirty="0" smtClean="0"/>
                      <a:t> </a:t>
                    </a:r>
                    <a:r>
                      <a:rPr lang="ru-RU" dirty="0" smtClean="0"/>
                      <a:t>млн.</a:t>
                    </a:r>
                    <a:endParaRPr lang="ru-RU" dirty="0"/>
                  </a:p>
                </c:rich>
              </c:tx>
              <c:showCatName val="1"/>
              <c:showPercent val="1"/>
            </c:dLbl>
            <c:txPr>
              <a:bodyPr/>
              <a:lstStyle/>
              <a:p>
                <a:pPr>
                  <a:defRPr sz="1200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Местный бюджет и участие спонсоров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5.7</c:v>
                </c:pt>
                <c:pt idx="1">
                  <c:v>2.6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i="0"/>
            </a:pPr>
            <a:r>
              <a:rPr lang="ru-RU" sz="1400" dirty="0"/>
              <a:t>Динамика поступления обращений граждан в администрацию </a:t>
            </a:r>
            <a:r>
              <a:rPr lang="ru-RU" sz="1400" dirty="0" smtClean="0"/>
              <a:t>Новохопёрского района</a:t>
            </a:r>
            <a:endParaRPr lang="ru-RU" sz="1400" dirty="0"/>
          </a:p>
        </c:rich>
      </c:tx>
      <c:layout>
        <c:manualLayout>
          <c:xMode val="edge"/>
          <c:yMode val="edge"/>
          <c:x val="0.10087384076990376"/>
          <c:y val="2.3809523809523812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поступления обращений граждан в администрацию Нововохопёрского муниципального района Воронежской области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95</c:v>
                </c:pt>
                <c:pt idx="1">
                  <c:v>143</c:v>
                </c:pt>
              </c:numCache>
            </c:numRef>
          </c:val>
        </c:ser>
        <c:axId val="73370240"/>
        <c:axId val="73376128"/>
      </c:barChart>
      <c:catAx>
        <c:axId val="733702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73376128"/>
        <c:crosses val="autoZero"/>
        <c:auto val="1"/>
        <c:lblAlgn val="ctr"/>
        <c:lblOffset val="100"/>
      </c:catAx>
      <c:valAx>
        <c:axId val="73376128"/>
        <c:scaling>
          <c:orientation val="minMax"/>
        </c:scaling>
        <c:delete val="1"/>
        <c:axPos val="l"/>
        <c:numFmt formatCode="General" sourceLinked="1"/>
        <c:tickLblPos val="none"/>
        <c:crossAx val="73370240"/>
        <c:crosses val="autoZero"/>
        <c:crossBetween val="between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title>
      <c:tx>
        <c:rich>
          <a:bodyPr/>
          <a:lstStyle/>
          <a:p>
            <a:pPr>
              <a:defRPr sz="1400">
                <a:solidFill>
                  <a:srgbClr val="002060"/>
                </a:solidFill>
              </a:defRPr>
            </a:pPr>
            <a:r>
              <a:rPr lang="ru-RU" sz="1400">
                <a:solidFill>
                  <a:srgbClr val="002060"/>
                </a:solidFill>
              </a:rPr>
              <a:t>Коэффициент напряженности на рынке труда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Коэффициент напряженности на рынке труда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1.2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</c:numCache>
            </c:numRef>
          </c:val>
        </c:ser>
        <c:axId val="129746432"/>
        <c:axId val="129747968"/>
      </c:barChart>
      <c:catAx>
        <c:axId val="129746432"/>
        <c:scaling>
          <c:orientation val="minMax"/>
        </c:scaling>
        <c:axPos val="b"/>
        <c:tickLblPos val="nextTo"/>
        <c:crossAx val="129747968"/>
        <c:crosses val="autoZero"/>
        <c:auto val="1"/>
        <c:lblAlgn val="ctr"/>
        <c:lblOffset val="100"/>
      </c:catAx>
      <c:valAx>
        <c:axId val="12974796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297464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title>
      <c:tx>
        <c:rich>
          <a:bodyPr/>
          <a:lstStyle/>
          <a:p>
            <a:pPr>
              <a:defRPr sz="1600">
                <a:solidFill>
                  <a:srgbClr val="002060"/>
                </a:solidFill>
              </a:defRPr>
            </a:pPr>
            <a:r>
              <a:rPr lang="ru-RU" sz="1600">
                <a:solidFill>
                  <a:srgbClr val="002060"/>
                </a:solidFill>
              </a:rPr>
              <a:t>Объём инвестиций </a:t>
            </a:r>
          </a:p>
          <a:p>
            <a:pPr>
              <a:defRPr sz="1600">
                <a:solidFill>
                  <a:srgbClr val="002060"/>
                </a:solidFill>
              </a:defRPr>
            </a:pPr>
            <a:r>
              <a:rPr lang="ru-RU" sz="1600">
                <a:solidFill>
                  <a:srgbClr val="002060"/>
                </a:solidFill>
              </a:rPr>
              <a:t>в  экономику  района </a:t>
            </a:r>
          </a:p>
        </c:rich>
      </c:tx>
      <c:layout>
        <c:manualLayout>
          <c:xMode val="edge"/>
          <c:yMode val="edge"/>
          <c:x val="0.13761387623597368"/>
          <c:y val="2.5195562316437773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Инвестиции </c:v>
                </c:pt>
              </c:strCache>
            </c:strRef>
          </c:tx>
          <c:dLbls>
            <c:dLbl>
              <c:idx val="0"/>
              <c:layout>
                <c:manualLayout>
                  <c:x val="0.46208754582824163"/>
                  <c:y val="-6.4039714960446095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C00000"/>
                        </a:solidFill>
                      </a:rPr>
                      <a:t>1</a:t>
                    </a:r>
                    <a:r>
                      <a:rPr lang="ru-RU"/>
                      <a:t> млрд. </a:t>
                    </a:r>
                    <a:r>
                      <a:rPr lang="en-US"/>
                      <a:t>826</a:t>
                    </a:r>
                    <a:r>
                      <a:rPr lang="ru-RU"/>
                      <a:t> млн. руб.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>
                <c:manualLayout>
                  <c:x val="-0.4593647928008005"/>
                  <c:y val="0.6272052393038966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C00000"/>
                        </a:solidFill>
                      </a:rPr>
                      <a:t>1</a:t>
                    </a:r>
                    <a:r>
                      <a:rPr lang="ru-RU"/>
                      <a:t> млрд. </a:t>
                    </a:r>
                    <a:r>
                      <a:rPr lang="en-US"/>
                      <a:t>626</a:t>
                    </a:r>
                    <a:r>
                      <a:rPr lang="ru-RU"/>
                      <a:t> млн. руб.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1626</c:v>
                </c:pt>
                <c:pt idx="1">
                  <c:v>1826</c:v>
                </c:pt>
              </c:numCache>
            </c:numRef>
          </c:val>
        </c:ser>
        <c:axId val="142343168"/>
        <c:axId val="141570816"/>
      </c:barChart>
      <c:catAx>
        <c:axId val="142343168"/>
        <c:scaling>
          <c:orientation val="minMax"/>
        </c:scaling>
        <c:axPos val="b"/>
        <c:tickLblPos val="nextTo"/>
        <c:crossAx val="141570816"/>
        <c:crosses val="autoZero"/>
        <c:auto val="1"/>
        <c:lblAlgn val="ctr"/>
        <c:lblOffset val="100"/>
      </c:catAx>
      <c:valAx>
        <c:axId val="14157081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4234316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400" b="1">
                    <a:solidFill>
                      <a:schemeClr val="accent6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Зерновые</c:v>
                </c:pt>
                <c:pt idx="1">
                  <c:v>Сах.свёкла</c:v>
                </c:pt>
                <c:pt idx="2">
                  <c:v>Масличные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235</c:v>
                </c:pt>
                <c:pt idx="1">
                  <c:v>39.6</c:v>
                </c:pt>
                <c:pt idx="2">
                  <c:v>64.099999999999994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2.187765395752982E-2"/>
                  <c:y val="-8.3985377286121647E-3"/>
                </c:manualLayout>
              </c:layout>
              <c:showVal val="1"/>
            </c:dLbl>
            <c:dLbl>
              <c:idx val="1"/>
              <c:layout>
                <c:manualLayout>
                  <c:x val="3.2816480936294731E-2"/>
                  <c:y val="-1.2597806592918323E-2"/>
                </c:manualLayout>
              </c:layout>
              <c:showVal val="1"/>
            </c:dLbl>
            <c:dLbl>
              <c:idx val="2"/>
              <c:layout>
                <c:manualLayout>
                  <c:x val="4.1020601170368362E-2"/>
                  <c:y val="-4.1992688643060824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B05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Зерновые</c:v>
                </c:pt>
                <c:pt idx="1">
                  <c:v>Сах.свёкла</c:v>
                </c:pt>
                <c:pt idx="2">
                  <c:v>Масличные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250</c:v>
                </c:pt>
                <c:pt idx="1">
                  <c:v>17.8</c:v>
                </c:pt>
                <c:pt idx="2">
                  <c:v>67.099999999999994</c:v>
                </c:pt>
              </c:numCache>
            </c:numRef>
          </c:val>
        </c:ser>
        <c:axId val="144296576"/>
        <c:axId val="144322944"/>
      </c:barChart>
      <c:catAx>
        <c:axId val="14429657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44322944"/>
        <c:crosses val="autoZero"/>
        <c:auto val="1"/>
        <c:lblAlgn val="ctr"/>
        <c:lblOffset val="100"/>
      </c:catAx>
      <c:valAx>
        <c:axId val="144322944"/>
        <c:scaling>
          <c:orientation val="minMax"/>
        </c:scaling>
        <c:delete val="1"/>
        <c:axPos val="l"/>
        <c:numFmt formatCode="General" sourceLinked="1"/>
        <c:tickLblPos val="none"/>
        <c:crossAx val="1442965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9785019477553685"/>
          <c:y val="0.1939250901946567"/>
          <c:w val="0.17778315636886921"/>
          <c:h val="0.1808097711365404"/>
        </c:manualLayout>
      </c:layout>
      <c:txPr>
        <a:bodyPr/>
        <a:lstStyle/>
        <a:p>
          <a:pPr>
            <a:defRPr sz="12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>
                <a:solidFill>
                  <a:srgbClr val="002060"/>
                </a:solidFill>
              </a:defRPr>
            </a:pPr>
            <a:r>
              <a:rPr lang="ru-RU" sz="1600" dirty="0">
                <a:solidFill>
                  <a:srgbClr val="002060"/>
                </a:solidFill>
              </a:rPr>
              <a:t>Экономическая </a:t>
            </a:r>
            <a:r>
              <a:rPr lang="ru-RU" sz="1600" dirty="0" smtClean="0">
                <a:solidFill>
                  <a:srgbClr val="002060"/>
                </a:solidFill>
              </a:rPr>
              <a:t>эффективность</a:t>
            </a:r>
          </a:p>
          <a:p>
            <a:pPr>
              <a:defRPr sz="1600">
                <a:solidFill>
                  <a:srgbClr val="002060"/>
                </a:solidFill>
              </a:defRPr>
            </a:pP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1 га пашни (в тыс. </a:t>
            </a:r>
            <a:r>
              <a:rPr lang="ru-RU" sz="1600" dirty="0" smtClean="0">
                <a:solidFill>
                  <a:srgbClr val="002060"/>
                </a:solidFill>
              </a:rPr>
              <a:t>руб.)</a:t>
            </a:r>
            <a:endParaRPr lang="ru-RU" sz="1600" dirty="0">
              <a:solidFill>
                <a:srgbClr val="002060"/>
              </a:solidFill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Экономическая эффективность 1 га пашни (в тыс. руб)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2.7639227776839217E-17"/>
                  <c:y val="-4.3419634700698609E-2"/>
                </c:manualLayout>
              </c:layout>
              <c:showVal val="1"/>
            </c:dLbl>
            <c:dLbl>
              <c:idx val="1"/>
              <c:layout/>
              <c:showVal val="1"/>
            </c:dLbl>
            <c:delete val="1"/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130</c:v>
                </c:pt>
                <c:pt idx="1">
                  <c:v>160</c:v>
                </c:pt>
              </c:numCache>
            </c:numRef>
          </c:val>
        </c:ser>
        <c:axId val="144334848"/>
        <c:axId val="144336384"/>
      </c:barChart>
      <c:catAx>
        <c:axId val="14433484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tx1"/>
                </a:solidFill>
              </a:defRPr>
            </a:pPr>
            <a:endParaRPr lang="ru-RU"/>
          </a:p>
        </c:txPr>
        <c:crossAx val="144336384"/>
        <c:crosses val="autoZero"/>
        <c:auto val="1"/>
        <c:lblAlgn val="ctr"/>
        <c:lblOffset val="100"/>
      </c:catAx>
      <c:valAx>
        <c:axId val="144336384"/>
        <c:scaling>
          <c:orientation val="minMax"/>
        </c:scaling>
        <c:delete val="1"/>
        <c:axPos val="l"/>
        <c:numFmt formatCode="General" sourceLinked="1"/>
        <c:tickLblPos val="none"/>
        <c:crossAx val="144334848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title>
      <c:tx>
        <c:rich>
          <a:bodyPr/>
          <a:lstStyle/>
          <a:p>
            <a:pPr>
              <a:defRPr sz="1600">
                <a:solidFill>
                  <a:srgbClr val="002060"/>
                </a:solidFill>
              </a:defRPr>
            </a:pPr>
            <a:r>
              <a:rPr lang="ru-RU" sz="1600" dirty="0">
                <a:solidFill>
                  <a:srgbClr val="002060"/>
                </a:solidFill>
              </a:rPr>
              <a:t>Господдержка </a:t>
            </a:r>
            <a:r>
              <a:rPr lang="ru-RU" sz="1600" dirty="0" smtClean="0">
                <a:solidFill>
                  <a:srgbClr val="002060"/>
                </a:solidFill>
              </a:rPr>
              <a:t>аграриев </a:t>
            </a:r>
          </a:p>
          <a:p>
            <a:pPr>
              <a:defRPr sz="1600">
                <a:solidFill>
                  <a:srgbClr val="002060"/>
                </a:solidFill>
              </a:defRPr>
            </a:pPr>
            <a:r>
              <a:rPr lang="ru-RU" sz="1600" dirty="0" smtClean="0">
                <a:solidFill>
                  <a:srgbClr val="002060"/>
                </a:solidFill>
              </a:rPr>
              <a:t>из областного бюджета </a:t>
            </a:r>
          </a:p>
          <a:p>
            <a:pPr>
              <a:defRPr sz="1600">
                <a:solidFill>
                  <a:srgbClr val="002060"/>
                </a:solidFill>
              </a:defRPr>
            </a:pPr>
            <a:r>
              <a:rPr lang="ru-RU" sz="1600" dirty="0" smtClean="0">
                <a:solidFill>
                  <a:srgbClr val="002060"/>
                </a:solidFill>
              </a:rPr>
              <a:t>(</a:t>
            </a:r>
            <a:r>
              <a:rPr lang="ru-RU" sz="1600" dirty="0">
                <a:solidFill>
                  <a:srgbClr val="002060"/>
                </a:solidFill>
              </a:rPr>
              <a:t>в млн. руб.)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Господдержка аграриев (в млн. руб.)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43.8</c:v>
                </c:pt>
                <c:pt idx="1">
                  <c:v>74.2</c:v>
                </c:pt>
              </c:numCache>
            </c:numRef>
          </c:val>
        </c:ser>
        <c:axId val="144571008"/>
        <c:axId val="144445824"/>
      </c:barChart>
      <c:catAx>
        <c:axId val="14457100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44445824"/>
        <c:crosses val="autoZero"/>
        <c:auto val="1"/>
        <c:lblAlgn val="ctr"/>
        <c:lblOffset val="100"/>
      </c:catAx>
      <c:valAx>
        <c:axId val="144445824"/>
        <c:scaling>
          <c:orientation val="minMax"/>
        </c:scaling>
        <c:delete val="1"/>
        <c:axPos val="l"/>
        <c:numFmt formatCode="General" sourceLinked="1"/>
        <c:tickLblPos val="none"/>
        <c:crossAx val="1445710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dLbl>
              <c:idx val="0"/>
              <c:layout>
                <c:manualLayout>
                  <c:x val="-3.3333333333333319E-2"/>
                  <c:y val="-1.291616493637518E-2"/>
                </c:manualLayout>
              </c:layout>
              <c:showVal val="1"/>
            </c:dLbl>
            <c:dLbl>
              <c:idx val="1"/>
              <c:layout>
                <c:manualLayout>
                  <c:x val="-2.7777777777777842E-2"/>
                  <c:y val="-2.9061371106844178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с\х организации</c:v>
                </c:pt>
                <c:pt idx="1">
                  <c:v>промышленные предприятия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46.4</c:v>
                </c:pt>
                <c:pt idx="1">
                  <c:v>33.9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dLbls>
            <c:dLbl>
              <c:idx val="0"/>
              <c:layout>
                <c:manualLayout>
                  <c:x val="9.7222222222222224E-2"/>
                  <c:y val="-1.291616493637518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3.888888888888889E-2"/>
                  <c:y val="-3.551945357503173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с\х организации</c:v>
                </c:pt>
                <c:pt idx="1">
                  <c:v>промышленные предприятия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52.3</c:v>
                </c:pt>
                <c:pt idx="1">
                  <c:v>42.5</c:v>
                </c:pt>
              </c:numCache>
            </c:numRef>
          </c:val>
        </c:ser>
        <c:shape val="cylinder"/>
        <c:axId val="144469376"/>
        <c:axId val="144483456"/>
        <c:axId val="0"/>
      </c:bar3DChart>
      <c:catAx>
        <c:axId val="14446937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44483456"/>
        <c:crosses val="autoZero"/>
        <c:auto val="1"/>
        <c:lblAlgn val="ctr"/>
        <c:lblOffset val="100"/>
      </c:catAx>
      <c:valAx>
        <c:axId val="144483456"/>
        <c:scaling>
          <c:orientation val="minMax"/>
        </c:scaling>
        <c:delete val="1"/>
        <c:axPos val="l"/>
        <c:numFmt formatCode="General" sourceLinked="1"/>
        <c:tickLblPos val="none"/>
        <c:crossAx val="144469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912691755259738"/>
          <c:y val="0.40887575109644775"/>
          <c:w val="0.17640288713910787"/>
          <c:h val="0.13241357356722136"/>
        </c:manualLayout>
      </c:layout>
      <c:txPr>
        <a:bodyPr/>
        <a:lstStyle/>
        <a:p>
          <a:pPr>
            <a:defRPr sz="12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-1.4583333333333341E-2"/>
                  <c:y val="-1.5625E-2"/>
                </c:manualLayout>
              </c:layout>
              <c:showVal val="1"/>
            </c:dLbl>
            <c:dLbl>
              <c:idx val="1"/>
              <c:layout>
                <c:manualLayout>
                  <c:x val="-2.5000000000000001E-2"/>
                  <c:y val="-2.1875000000000026E-2"/>
                </c:manualLayout>
              </c:layout>
              <c:showVal val="1"/>
            </c:dLbl>
            <c:dLbl>
              <c:idx val="2"/>
              <c:layout>
                <c:manualLayout>
                  <c:x val="-2.9166666666666667E-2"/>
                  <c:y val="-1.8749999999999999E-2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>
                    <a:solidFill>
                      <a:schemeClr val="accent3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консолидированные доходы</c:v>
                </c:pt>
                <c:pt idx="1">
                  <c:v>налоговые и 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1612</c:v>
                </c:pt>
                <c:pt idx="1">
                  <c:v>437.6</c:v>
                </c:pt>
                <c:pt idx="2">
                  <c:v>1174.4000000000001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0070C0"/>
            </a:solidFill>
          </c:spPr>
          <c:dLbls>
            <c:dLbl>
              <c:idx val="0"/>
              <c:layout>
                <c:manualLayout>
                  <c:x val="1.2500000000000001E-2"/>
                  <c:y val="-2.5000000000000015E-2"/>
                </c:manualLayout>
              </c:layout>
              <c:showVal val="1"/>
            </c:dLbl>
            <c:dLbl>
              <c:idx val="1"/>
              <c:layout>
                <c:manualLayout>
                  <c:x val="1.2541010684161941E-2"/>
                  <c:y val="-3.8236492241602783E-2"/>
                </c:manualLayout>
              </c:layout>
              <c:showVal val="1"/>
            </c:dLbl>
            <c:dLbl>
              <c:idx val="2"/>
              <c:layout>
                <c:manualLayout>
                  <c:x val="2.0833333333333367E-2"/>
                  <c:y val="-3.125E-2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консолидированные доходы</c:v>
                </c:pt>
                <c:pt idx="1">
                  <c:v>налоговые и 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2063.9</c:v>
                </c:pt>
                <c:pt idx="1">
                  <c:v>580.5</c:v>
                </c:pt>
                <c:pt idx="2">
                  <c:v>1623.7</c:v>
                </c:pt>
              </c:numCache>
            </c:numRef>
          </c:val>
        </c:ser>
        <c:shape val="cylinder"/>
        <c:axId val="144207872"/>
        <c:axId val="144209408"/>
        <c:axId val="0"/>
      </c:bar3DChart>
      <c:catAx>
        <c:axId val="14420787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44209408"/>
        <c:crosses val="autoZero"/>
        <c:auto val="1"/>
        <c:lblAlgn val="ctr"/>
        <c:lblOffset val="100"/>
      </c:catAx>
      <c:valAx>
        <c:axId val="144209408"/>
        <c:scaling>
          <c:orientation val="minMax"/>
        </c:scaling>
        <c:delete val="1"/>
        <c:axPos val="l"/>
        <c:numFmt formatCode="General" sourceLinked="1"/>
        <c:tickLblPos val="none"/>
        <c:crossAx val="14420787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rgbClr val="C00000"/>
                </a:solidFill>
              </a:rPr>
              <a:t>Расходная часть консолидированного бюджета </a:t>
            </a:r>
            <a:endParaRPr lang="ru-RU" dirty="0" smtClean="0">
              <a:solidFill>
                <a:srgbClr val="C00000"/>
              </a:solidFill>
            </a:endParaRPr>
          </a:p>
          <a:p>
            <a:pPr>
              <a:defRPr/>
            </a:pPr>
            <a:r>
              <a:rPr lang="ru-RU" dirty="0" smtClean="0">
                <a:solidFill>
                  <a:srgbClr val="C00000"/>
                </a:solidFill>
              </a:rPr>
              <a:t>(</a:t>
            </a:r>
            <a:r>
              <a:rPr lang="ru-RU" dirty="0">
                <a:solidFill>
                  <a:srgbClr val="C00000"/>
                </a:solidFill>
              </a:rPr>
              <a:t>в </a:t>
            </a:r>
            <a:r>
              <a:rPr lang="ru-RU" dirty="0" smtClean="0">
                <a:solidFill>
                  <a:srgbClr val="C00000"/>
                </a:solidFill>
              </a:rPr>
              <a:t>тыс.)</a:t>
            </a:r>
            <a:endParaRPr lang="ru-RU" dirty="0">
              <a:solidFill>
                <a:srgbClr val="C00000"/>
              </a:solidFill>
            </a:endParaRP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Расходная часть консолидированного бюджета (в млрд.)</c:v>
                </c:pt>
              </c:strCache>
            </c:strRef>
          </c:tx>
          <c:dLbls>
            <c:dLbl>
              <c:idx val="0"/>
              <c:layout>
                <c:manualLayout>
                  <c:x val="1.1957240155990196E-2"/>
                  <c:y val="-0.10648661634242949"/>
                </c:manualLayout>
              </c:layout>
              <c:showVal val="1"/>
            </c:dLbl>
            <c:dLbl>
              <c:idx val="1"/>
              <c:layout>
                <c:manualLayout>
                  <c:x val="3.8861030506968201E-2"/>
                  <c:y val="-7.1816555207685026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1579.5</c:v>
                </c:pt>
                <c:pt idx="1">
                  <c:v>2058</c:v>
                </c:pt>
              </c:numCache>
            </c:numRef>
          </c:val>
        </c:ser>
        <c:shape val="cylinder"/>
        <c:axId val="144633216"/>
        <c:axId val="144839808"/>
        <c:axId val="0"/>
      </c:bar3DChart>
      <c:catAx>
        <c:axId val="144633216"/>
        <c:scaling>
          <c:orientation val="minMax"/>
        </c:scaling>
        <c:delete val="1"/>
        <c:axPos val="b"/>
        <c:tickLblPos val="none"/>
        <c:crossAx val="144839808"/>
        <c:crosses val="autoZero"/>
        <c:auto val="1"/>
        <c:lblAlgn val="ctr"/>
        <c:lblOffset val="100"/>
      </c:catAx>
      <c:valAx>
        <c:axId val="144839808"/>
        <c:scaling>
          <c:orientation val="minMax"/>
        </c:scaling>
        <c:delete val="1"/>
        <c:axPos val="l"/>
        <c:numFmt formatCode="General" sourceLinked="1"/>
        <c:tickLblPos val="none"/>
        <c:crossAx val="14463321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image" Target="../media/image11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image" Target="../media/image1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3911C1-70BA-49D8-9E28-E18E2DA47689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CF9F8C-4388-441F-A8D5-88AB30BBB830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>
            <a:lnSpc>
              <a:spcPct val="90000"/>
            </a:lnSpc>
          </a:pP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956BD0E0-3C62-42EF-8BDC-D682F3C7B052}" type="parTrans" cxnId="{01A78B6B-C1EE-4106-80D8-E57CF0114215}">
      <dgm:prSet/>
      <dgm:spPr/>
      <dgm:t>
        <a:bodyPr/>
        <a:lstStyle/>
        <a:p>
          <a:endParaRPr lang="ru-RU"/>
        </a:p>
      </dgm:t>
    </dgm:pt>
    <dgm:pt modelId="{D654D577-5FAD-4089-A90A-E1818CCE0409}" type="sibTrans" cxnId="{01A78B6B-C1EE-4106-80D8-E57CF0114215}">
      <dgm:prSet/>
      <dgm:spPr/>
      <dgm:t>
        <a:bodyPr/>
        <a:lstStyle/>
        <a:p>
          <a:endParaRPr lang="ru-RU"/>
        </a:p>
      </dgm:t>
    </dgm:pt>
    <dgm:pt modelId="{2084EFB7-D7BC-4C8D-89F4-CDB6CE1B072A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just">
            <a:lnSpc>
              <a:spcPts val="1700"/>
            </a:lnSpc>
          </a:pP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Добиться  включения в план работ капитального ремонта автодороги М «Дон»-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Бобров-Таловая-Новохопёрск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.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F6151449-E047-4C2F-B5D8-051F0DE1434D}" type="parTrans" cxnId="{06BB93CA-92E6-4129-B370-6D4C2A66217E}">
      <dgm:prSet/>
      <dgm:spPr/>
      <dgm:t>
        <a:bodyPr/>
        <a:lstStyle/>
        <a:p>
          <a:endParaRPr lang="ru-RU"/>
        </a:p>
      </dgm:t>
    </dgm:pt>
    <dgm:pt modelId="{C8F316A6-4FAA-4BED-A09D-2526EC823776}" type="sibTrans" cxnId="{06BB93CA-92E6-4129-B370-6D4C2A66217E}">
      <dgm:prSet/>
      <dgm:spPr/>
      <dgm:t>
        <a:bodyPr/>
        <a:lstStyle/>
        <a:p>
          <a:endParaRPr lang="ru-RU"/>
        </a:p>
      </dgm:t>
    </dgm:pt>
    <dgm:pt modelId="{412861B6-C3AC-4100-9E6B-C5653E05A06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just">
            <a:lnSpc>
              <a:spcPts val="1700"/>
            </a:lnSpc>
          </a:pPr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Осуществить устройство освещения вдоль региональной дороги общей протяжённостью 6 км в р.п.Новохопёрском по ул. Урожайной и в </a:t>
          </a:r>
          <a:r>
            <a:rPr lang="ru-RU" sz="16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с.Пыховка</a:t>
          </a:r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B8A894-0012-4917-B01F-DB74F51BB082}" type="parTrans" cxnId="{9A38CCC0-F3ED-4D25-82D3-D5FABE45D3C5}">
      <dgm:prSet/>
      <dgm:spPr/>
      <dgm:t>
        <a:bodyPr/>
        <a:lstStyle/>
        <a:p>
          <a:endParaRPr lang="ru-RU"/>
        </a:p>
      </dgm:t>
    </dgm:pt>
    <dgm:pt modelId="{D6833D3F-BB79-4C67-8B70-2D3A383820BD}" type="sibTrans" cxnId="{9A38CCC0-F3ED-4D25-82D3-D5FABE45D3C5}">
      <dgm:prSet/>
      <dgm:spPr/>
      <dgm:t>
        <a:bodyPr/>
        <a:lstStyle/>
        <a:p>
          <a:endParaRPr lang="ru-RU"/>
        </a:p>
      </dgm:t>
    </dgm:pt>
    <dgm:pt modelId="{E7619A6F-EE4B-4B39-AED9-F15AF7D8D081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just">
            <a:lnSpc>
              <a:spcPts val="1700"/>
            </a:lnSpc>
          </a:pPr>
          <a:r>
            <a:rPr lang="ru-RU" sz="16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Выполнить ПИРы на устройство освещения вдоль дороги М «Дон»-</a:t>
          </a:r>
          <a:r>
            <a:rPr lang="ru-RU" sz="1600" dirty="0" err="1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Бобров-Таловая-Новохопёрск</a:t>
          </a:r>
          <a:r>
            <a:rPr lang="ru-RU" sz="16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протяжённостью </a:t>
          </a:r>
          <a:r>
            <a: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3,5 км </a:t>
          </a:r>
          <a:r>
            <a:rPr lang="ru-RU" sz="16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на участке от поклонного креста на въезде в город до перекрёстка с кольцевым  движением на сёла Красное и Троицкое.</a:t>
          </a:r>
          <a:endParaRPr lang="ru-RU" sz="1600" dirty="0">
            <a:solidFill>
              <a:schemeClr val="bg2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C8D1328-BDB4-4720-833C-2CD56AFD2A45}" type="parTrans" cxnId="{0755F9B2-83AE-40CB-B2B8-88A99DFC029F}">
      <dgm:prSet/>
      <dgm:spPr/>
      <dgm:t>
        <a:bodyPr/>
        <a:lstStyle/>
        <a:p>
          <a:endParaRPr lang="ru-RU"/>
        </a:p>
      </dgm:t>
    </dgm:pt>
    <dgm:pt modelId="{596ABEC4-CF00-454A-8DFB-0C7CA4746961}" type="sibTrans" cxnId="{0755F9B2-83AE-40CB-B2B8-88A99DFC029F}">
      <dgm:prSet/>
      <dgm:spPr/>
      <dgm:t>
        <a:bodyPr/>
        <a:lstStyle/>
        <a:p>
          <a:endParaRPr lang="ru-RU"/>
        </a:p>
      </dgm:t>
    </dgm:pt>
    <dgm:pt modelId="{0708C6B1-68A8-4AD0-8868-D171B7BBF192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just">
            <a:lnSpc>
              <a:spcPts val="1700"/>
            </a:lnSpc>
          </a:pP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Осуществить капитальный ремонт участка дороги «Елань-Колено-Воробьёвка»-Новохопёрск протяжённостью </a:t>
          </a:r>
          <a:r>
            <a: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10,6 км на сумму 172,5 млн. руб.</a:t>
          </a:r>
          <a:endParaRPr lang="ru-RU" sz="16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0F3D476-0C6E-48DE-9012-7F45C1AC62C9}" type="sibTrans" cxnId="{0E70A76C-AE7D-47A4-AE8D-9DD11FD0334D}">
      <dgm:prSet/>
      <dgm:spPr/>
      <dgm:t>
        <a:bodyPr/>
        <a:lstStyle/>
        <a:p>
          <a:endParaRPr lang="ru-RU"/>
        </a:p>
      </dgm:t>
    </dgm:pt>
    <dgm:pt modelId="{A3D46374-8647-44B0-8A38-7D605DF5CC4B}" type="parTrans" cxnId="{0E70A76C-AE7D-47A4-AE8D-9DD11FD0334D}">
      <dgm:prSet/>
      <dgm:spPr/>
      <dgm:t>
        <a:bodyPr/>
        <a:lstStyle/>
        <a:p>
          <a:endParaRPr lang="ru-RU"/>
        </a:p>
      </dgm:t>
    </dgm:pt>
    <dgm:pt modelId="{645F5FF1-1E33-4DC4-8E17-DDCF12CE5024}" type="pres">
      <dgm:prSet presAssocID="{3D3911C1-70BA-49D8-9E28-E18E2DA4768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506685-B1BB-4818-80D7-F78A118FF298}" type="pres">
      <dgm:prSet presAssocID="{4CCF9F8C-4388-441F-A8D5-88AB30BBB830}" presName="comp" presStyleCnt="0"/>
      <dgm:spPr/>
    </dgm:pt>
    <dgm:pt modelId="{7C8943E1-90B6-4DA2-8787-52800B175E8F}" type="pres">
      <dgm:prSet presAssocID="{4CCF9F8C-4388-441F-A8D5-88AB30BBB830}" presName="box" presStyleLbl="node1" presStyleIdx="0" presStyleCnt="3" custScaleY="121042"/>
      <dgm:spPr/>
      <dgm:t>
        <a:bodyPr/>
        <a:lstStyle/>
        <a:p>
          <a:endParaRPr lang="ru-RU"/>
        </a:p>
      </dgm:t>
    </dgm:pt>
    <dgm:pt modelId="{A29EAF90-BDEB-46BB-AF08-33DFC8AB02DD}" type="pres">
      <dgm:prSet presAssocID="{4CCF9F8C-4388-441F-A8D5-88AB30BBB830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99325FD-F019-4CFD-B8A0-A2C8B0E10A60}" type="pres">
      <dgm:prSet presAssocID="{4CCF9F8C-4388-441F-A8D5-88AB30BBB83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F853C0-3FC6-496E-9121-61BC8E53BA88}" type="pres">
      <dgm:prSet presAssocID="{D654D577-5FAD-4089-A90A-E1818CCE0409}" presName="spacer" presStyleCnt="0"/>
      <dgm:spPr/>
    </dgm:pt>
    <dgm:pt modelId="{93DEEA4D-FD59-4E1A-BC58-38E23F94843D}" type="pres">
      <dgm:prSet presAssocID="{412861B6-C3AC-4100-9E6B-C5653E05A06D}" presName="comp" presStyleCnt="0"/>
      <dgm:spPr/>
    </dgm:pt>
    <dgm:pt modelId="{CDCA8C69-8EF4-44B7-B568-9FEC648C118A}" type="pres">
      <dgm:prSet presAssocID="{412861B6-C3AC-4100-9E6B-C5653E05A06D}" presName="box" presStyleLbl="node1" presStyleIdx="1" presStyleCnt="3" custScaleY="122579"/>
      <dgm:spPr/>
      <dgm:t>
        <a:bodyPr/>
        <a:lstStyle/>
        <a:p>
          <a:endParaRPr lang="ru-RU"/>
        </a:p>
      </dgm:t>
    </dgm:pt>
    <dgm:pt modelId="{44A64B86-D157-45E9-B0D9-C051074F8FC9}" type="pres">
      <dgm:prSet presAssocID="{412861B6-C3AC-4100-9E6B-C5653E05A06D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2447EEC-22BA-4CAE-B9F6-ACBF37DF4AF2}" type="pres">
      <dgm:prSet presAssocID="{412861B6-C3AC-4100-9E6B-C5653E05A06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FACE3E-A6DA-4A25-85D1-37A1CB76DB73}" type="pres">
      <dgm:prSet presAssocID="{D6833D3F-BB79-4C67-8B70-2D3A383820BD}" presName="spacer" presStyleCnt="0"/>
      <dgm:spPr/>
    </dgm:pt>
    <dgm:pt modelId="{4E3C42BC-09F3-4438-8E6E-5CF7D9A21D89}" type="pres">
      <dgm:prSet presAssocID="{E7619A6F-EE4B-4B39-AED9-F15AF7D8D081}" presName="comp" presStyleCnt="0"/>
      <dgm:spPr/>
    </dgm:pt>
    <dgm:pt modelId="{F979A8A2-B002-4AF5-92A8-DC1B89AB9E83}" type="pres">
      <dgm:prSet presAssocID="{E7619A6F-EE4B-4B39-AED9-F15AF7D8D081}" presName="box" presStyleLbl="node1" presStyleIdx="2" presStyleCnt="3"/>
      <dgm:spPr/>
      <dgm:t>
        <a:bodyPr/>
        <a:lstStyle/>
        <a:p>
          <a:endParaRPr lang="ru-RU"/>
        </a:p>
      </dgm:t>
    </dgm:pt>
    <dgm:pt modelId="{470E2993-D007-4F8B-BAA6-4143CDB0E948}" type="pres">
      <dgm:prSet presAssocID="{E7619A6F-EE4B-4B39-AED9-F15AF7D8D081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51CC8A1-68DE-449B-867B-DD81AC68108D}" type="pres">
      <dgm:prSet presAssocID="{E7619A6F-EE4B-4B39-AED9-F15AF7D8D08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70A76C-AE7D-47A4-AE8D-9DD11FD0334D}" srcId="{4CCF9F8C-4388-441F-A8D5-88AB30BBB830}" destId="{0708C6B1-68A8-4AD0-8868-D171B7BBF192}" srcOrd="0" destOrd="0" parTransId="{A3D46374-8647-44B0-8A38-7D605DF5CC4B}" sibTransId="{B0F3D476-0C6E-48DE-9012-7F45C1AC62C9}"/>
    <dgm:cxn modelId="{9A38CCC0-F3ED-4D25-82D3-D5FABE45D3C5}" srcId="{3D3911C1-70BA-49D8-9E28-E18E2DA47689}" destId="{412861B6-C3AC-4100-9E6B-C5653E05A06D}" srcOrd="1" destOrd="0" parTransId="{94B8A894-0012-4917-B01F-DB74F51BB082}" sibTransId="{D6833D3F-BB79-4C67-8B70-2D3A383820BD}"/>
    <dgm:cxn modelId="{0755F9B2-83AE-40CB-B2B8-88A99DFC029F}" srcId="{3D3911C1-70BA-49D8-9E28-E18E2DA47689}" destId="{E7619A6F-EE4B-4B39-AED9-F15AF7D8D081}" srcOrd="2" destOrd="0" parTransId="{CC8D1328-BDB4-4720-833C-2CD56AFD2A45}" sibTransId="{596ABEC4-CF00-454A-8DFB-0C7CA4746961}"/>
    <dgm:cxn modelId="{06BB93CA-92E6-4129-B370-6D4C2A66217E}" srcId="{4CCF9F8C-4388-441F-A8D5-88AB30BBB830}" destId="{2084EFB7-D7BC-4C8D-89F4-CDB6CE1B072A}" srcOrd="1" destOrd="0" parTransId="{F6151449-E047-4C2F-B5D8-051F0DE1434D}" sibTransId="{C8F316A6-4FAA-4BED-A09D-2526EC823776}"/>
    <dgm:cxn modelId="{01A78B6B-C1EE-4106-80D8-E57CF0114215}" srcId="{3D3911C1-70BA-49D8-9E28-E18E2DA47689}" destId="{4CCF9F8C-4388-441F-A8D5-88AB30BBB830}" srcOrd="0" destOrd="0" parTransId="{956BD0E0-3C62-42EF-8BDC-D682F3C7B052}" sibTransId="{D654D577-5FAD-4089-A90A-E1818CCE0409}"/>
    <dgm:cxn modelId="{5D34A4D9-7C68-469D-9FD4-F1F48DDB7C05}" type="presOf" srcId="{0708C6B1-68A8-4AD0-8868-D171B7BBF192}" destId="{7C8943E1-90B6-4DA2-8787-52800B175E8F}" srcOrd="0" destOrd="1" presId="urn:microsoft.com/office/officeart/2005/8/layout/vList4"/>
    <dgm:cxn modelId="{AF16F923-1115-457C-8911-732966532281}" type="presOf" srcId="{4CCF9F8C-4388-441F-A8D5-88AB30BBB830}" destId="{7C8943E1-90B6-4DA2-8787-52800B175E8F}" srcOrd="0" destOrd="0" presId="urn:microsoft.com/office/officeart/2005/8/layout/vList4"/>
    <dgm:cxn modelId="{B8AFA426-AF09-414E-80B8-F0AB910567E9}" type="presOf" srcId="{412861B6-C3AC-4100-9E6B-C5653E05A06D}" destId="{12447EEC-22BA-4CAE-B9F6-ACBF37DF4AF2}" srcOrd="1" destOrd="0" presId="urn:microsoft.com/office/officeart/2005/8/layout/vList4"/>
    <dgm:cxn modelId="{E9BE3442-A1E1-482F-983F-380B250AE7CE}" type="presOf" srcId="{2084EFB7-D7BC-4C8D-89F4-CDB6CE1B072A}" destId="{7C8943E1-90B6-4DA2-8787-52800B175E8F}" srcOrd="0" destOrd="2" presId="urn:microsoft.com/office/officeart/2005/8/layout/vList4"/>
    <dgm:cxn modelId="{6339B14A-9788-4E6F-81E8-D5703C391EA2}" type="presOf" srcId="{0708C6B1-68A8-4AD0-8868-D171B7BBF192}" destId="{C99325FD-F019-4CFD-B8A0-A2C8B0E10A60}" srcOrd="1" destOrd="1" presId="urn:microsoft.com/office/officeart/2005/8/layout/vList4"/>
    <dgm:cxn modelId="{0A6CC372-BA91-429C-8CD0-A0C39BBF17E8}" type="presOf" srcId="{E7619A6F-EE4B-4B39-AED9-F15AF7D8D081}" destId="{A51CC8A1-68DE-449B-867B-DD81AC68108D}" srcOrd="1" destOrd="0" presId="urn:microsoft.com/office/officeart/2005/8/layout/vList4"/>
    <dgm:cxn modelId="{B4F6B910-3675-41CD-8A57-8F713EDA0D10}" type="presOf" srcId="{412861B6-C3AC-4100-9E6B-C5653E05A06D}" destId="{CDCA8C69-8EF4-44B7-B568-9FEC648C118A}" srcOrd="0" destOrd="0" presId="urn:microsoft.com/office/officeart/2005/8/layout/vList4"/>
    <dgm:cxn modelId="{B4456D43-8A19-4DFA-94CF-A09386BDB331}" type="presOf" srcId="{3D3911C1-70BA-49D8-9E28-E18E2DA47689}" destId="{645F5FF1-1E33-4DC4-8E17-DDCF12CE5024}" srcOrd="0" destOrd="0" presId="urn:microsoft.com/office/officeart/2005/8/layout/vList4"/>
    <dgm:cxn modelId="{CDFE954F-7129-402F-BD61-877BA22C4F5B}" type="presOf" srcId="{4CCF9F8C-4388-441F-A8D5-88AB30BBB830}" destId="{C99325FD-F019-4CFD-B8A0-A2C8B0E10A60}" srcOrd="1" destOrd="0" presId="urn:microsoft.com/office/officeart/2005/8/layout/vList4"/>
    <dgm:cxn modelId="{02E3BBC3-7E93-4E4A-9E5E-55AA81094491}" type="presOf" srcId="{2084EFB7-D7BC-4C8D-89F4-CDB6CE1B072A}" destId="{C99325FD-F019-4CFD-B8A0-A2C8B0E10A60}" srcOrd="1" destOrd="2" presId="urn:microsoft.com/office/officeart/2005/8/layout/vList4"/>
    <dgm:cxn modelId="{03CDA848-C431-4B08-BB0E-3DA4B46F6438}" type="presOf" srcId="{E7619A6F-EE4B-4B39-AED9-F15AF7D8D081}" destId="{F979A8A2-B002-4AF5-92A8-DC1B89AB9E83}" srcOrd="0" destOrd="0" presId="urn:microsoft.com/office/officeart/2005/8/layout/vList4"/>
    <dgm:cxn modelId="{8A070665-64C9-4085-A216-7F5E35D8141F}" type="presParOf" srcId="{645F5FF1-1E33-4DC4-8E17-DDCF12CE5024}" destId="{5E506685-B1BB-4818-80D7-F78A118FF298}" srcOrd="0" destOrd="0" presId="urn:microsoft.com/office/officeart/2005/8/layout/vList4"/>
    <dgm:cxn modelId="{BB14251E-FC82-4879-BF8A-F8F4DF725801}" type="presParOf" srcId="{5E506685-B1BB-4818-80D7-F78A118FF298}" destId="{7C8943E1-90B6-4DA2-8787-52800B175E8F}" srcOrd="0" destOrd="0" presId="urn:microsoft.com/office/officeart/2005/8/layout/vList4"/>
    <dgm:cxn modelId="{1657EEC4-EDC6-4226-A346-60055575B00C}" type="presParOf" srcId="{5E506685-B1BB-4818-80D7-F78A118FF298}" destId="{A29EAF90-BDEB-46BB-AF08-33DFC8AB02DD}" srcOrd="1" destOrd="0" presId="urn:microsoft.com/office/officeart/2005/8/layout/vList4"/>
    <dgm:cxn modelId="{9A714FF3-85A1-43FE-B48C-9B9C32413809}" type="presParOf" srcId="{5E506685-B1BB-4818-80D7-F78A118FF298}" destId="{C99325FD-F019-4CFD-B8A0-A2C8B0E10A60}" srcOrd="2" destOrd="0" presId="urn:microsoft.com/office/officeart/2005/8/layout/vList4"/>
    <dgm:cxn modelId="{9A0DE8D4-E775-4313-BA29-9459CF8808B0}" type="presParOf" srcId="{645F5FF1-1E33-4DC4-8E17-DDCF12CE5024}" destId="{B9F853C0-3FC6-496E-9121-61BC8E53BA88}" srcOrd="1" destOrd="0" presId="urn:microsoft.com/office/officeart/2005/8/layout/vList4"/>
    <dgm:cxn modelId="{D80E1A87-13BC-4E3A-9912-FE5504FA25AF}" type="presParOf" srcId="{645F5FF1-1E33-4DC4-8E17-DDCF12CE5024}" destId="{93DEEA4D-FD59-4E1A-BC58-38E23F94843D}" srcOrd="2" destOrd="0" presId="urn:microsoft.com/office/officeart/2005/8/layout/vList4"/>
    <dgm:cxn modelId="{B9EB3824-5EC8-4550-8377-467FCCDD0AB9}" type="presParOf" srcId="{93DEEA4D-FD59-4E1A-BC58-38E23F94843D}" destId="{CDCA8C69-8EF4-44B7-B568-9FEC648C118A}" srcOrd="0" destOrd="0" presId="urn:microsoft.com/office/officeart/2005/8/layout/vList4"/>
    <dgm:cxn modelId="{C932CCDC-7295-4FED-B1D0-CA045FB1BBAE}" type="presParOf" srcId="{93DEEA4D-FD59-4E1A-BC58-38E23F94843D}" destId="{44A64B86-D157-45E9-B0D9-C051074F8FC9}" srcOrd="1" destOrd="0" presId="urn:microsoft.com/office/officeart/2005/8/layout/vList4"/>
    <dgm:cxn modelId="{C4E69EF7-F8A0-4F47-8709-CFDF7C9B6386}" type="presParOf" srcId="{93DEEA4D-FD59-4E1A-BC58-38E23F94843D}" destId="{12447EEC-22BA-4CAE-B9F6-ACBF37DF4AF2}" srcOrd="2" destOrd="0" presId="urn:microsoft.com/office/officeart/2005/8/layout/vList4"/>
    <dgm:cxn modelId="{D3788D69-71E2-4B4C-81DE-D657CAAEA1AF}" type="presParOf" srcId="{645F5FF1-1E33-4DC4-8E17-DDCF12CE5024}" destId="{1EFACE3E-A6DA-4A25-85D1-37A1CB76DB73}" srcOrd="3" destOrd="0" presId="urn:microsoft.com/office/officeart/2005/8/layout/vList4"/>
    <dgm:cxn modelId="{47BBC870-64DD-4604-9760-999279218878}" type="presParOf" srcId="{645F5FF1-1E33-4DC4-8E17-DDCF12CE5024}" destId="{4E3C42BC-09F3-4438-8E6E-5CF7D9A21D89}" srcOrd="4" destOrd="0" presId="urn:microsoft.com/office/officeart/2005/8/layout/vList4"/>
    <dgm:cxn modelId="{A7D4C94B-2C4E-434F-A243-8E6FA186604A}" type="presParOf" srcId="{4E3C42BC-09F3-4438-8E6E-5CF7D9A21D89}" destId="{F979A8A2-B002-4AF5-92A8-DC1B89AB9E83}" srcOrd="0" destOrd="0" presId="urn:microsoft.com/office/officeart/2005/8/layout/vList4"/>
    <dgm:cxn modelId="{19CDC133-A8EA-4B15-8D44-8256294C5C56}" type="presParOf" srcId="{4E3C42BC-09F3-4438-8E6E-5CF7D9A21D89}" destId="{470E2993-D007-4F8B-BAA6-4143CDB0E948}" srcOrd="1" destOrd="0" presId="urn:microsoft.com/office/officeart/2005/8/layout/vList4"/>
    <dgm:cxn modelId="{B495494B-063D-44CC-B1E3-A332625D08FB}" type="presParOf" srcId="{4E3C42BC-09F3-4438-8E6E-5CF7D9A21D89}" destId="{A51CC8A1-68DE-449B-867B-DD81AC68108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88C653-F091-44B3-AFBF-99B0A55B20C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79C9D7-88F9-46B4-A7AB-0C91081F1594}">
      <dgm:prSet phldrT="[Текст]" custT="1"/>
      <dgm:spPr/>
      <dgm:t>
        <a:bodyPr anchor="ctr"/>
        <a:lstStyle/>
        <a:p>
          <a:pPr algn="r"/>
          <a:r>
            <a:rPr lang="ru-RU" sz="2000" b="1" dirty="0" smtClean="0"/>
            <a:t>ТОС «Энергия»</a:t>
          </a:r>
        </a:p>
        <a:p>
          <a:pPr algn="r"/>
          <a:r>
            <a:rPr lang="ru-RU" sz="2000" b="1" dirty="0" smtClean="0">
              <a:solidFill>
                <a:schemeClr val="tx1"/>
              </a:solidFill>
            </a:rPr>
            <a:t>(детская </a:t>
          </a:r>
        </a:p>
        <a:p>
          <a:pPr algn="r"/>
          <a:r>
            <a:rPr lang="ru-RU" sz="2000" b="1" dirty="0" smtClean="0">
              <a:solidFill>
                <a:schemeClr val="tx1"/>
              </a:solidFill>
            </a:rPr>
            <a:t>площадка)</a:t>
          </a:r>
          <a:endParaRPr lang="ru-RU" sz="1600" b="1" dirty="0">
            <a:solidFill>
              <a:schemeClr val="tx1"/>
            </a:solidFill>
          </a:endParaRPr>
        </a:p>
      </dgm:t>
    </dgm:pt>
    <dgm:pt modelId="{50F16AFC-C9C8-4F13-852E-7890568254FD}" type="parTrans" cxnId="{6F1548B7-915A-453B-8C48-4F53F25E4A7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9AD5538-53AA-48E7-A938-F260E07CD85E}" type="sibTrans" cxnId="{6F1548B7-915A-453B-8C48-4F53F25E4A7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9C06F15-05BD-41FA-A2C9-70A470D48908}">
      <dgm:prSet phldrT="[Текст]" custT="1"/>
      <dgm:spPr/>
      <dgm:t>
        <a:bodyPr anchor="ctr"/>
        <a:lstStyle/>
        <a:p>
          <a:pPr algn="r"/>
          <a:r>
            <a:rPr lang="ru-RU" sz="2000" b="1" dirty="0" smtClean="0"/>
            <a:t>ТОС «Крым                             </a:t>
          </a:r>
        </a:p>
        <a:p>
          <a:pPr algn="r"/>
          <a:r>
            <a:rPr lang="ru-RU" sz="2000" b="1" dirty="0" smtClean="0"/>
            <a:t>Новохопёрский»</a:t>
          </a:r>
        </a:p>
        <a:p>
          <a:pPr algn="r"/>
          <a:r>
            <a:rPr lang="ru-RU" sz="2000" b="1" dirty="0" smtClean="0">
              <a:solidFill>
                <a:schemeClr val="tx1"/>
              </a:solidFill>
            </a:rPr>
            <a:t>(</a:t>
          </a:r>
          <a:r>
            <a:rPr lang="ru-RU" sz="2000" b="1" dirty="0" err="1" smtClean="0">
              <a:solidFill>
                <a:schemeClr val="tx1"/>
              </a:solidFill>
            </a:rPr>
            <a:t>фотозона</a:t>
          </a:r>
          <a:r>
            <a:rPr lang="ru-RU" sz="2000" b="1" dirty="0" smtClean="0">
              <a:solidFill>
                <a:schemeClr val="tx1"/>
              </a:solidFill>
            </a:rPr>
            <a:t>)</a:t>
          </a:r>
          <a:endParaRPr lang="ru-RU" sz="2000" b="1" dirty="0">
            <a:solidFill>
              <a:schemeClr val="tx1"/>
            </a:solidFill>
          </a:endParaRPr>
        </a:p>
      </dgm:t>
    </dgm:pt>
    <dgm:pt modelId="{02348E9D-F1E5-47C8-B6C4-662456A79412}" type="parTrans" cxnId="{CC3F9032-A722-48F6-9AB0-0B6142E8275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461153B-0EBF-4CF1-A4F8-1442DF4127B5}" type="sibTrans" cxnId="{CC3F9032-A722-48F6-9AB0-0B6142E8275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EE60C89-16C7-4E6E-BF3E-D8D6565926E2}">
      <dgm:prSet phldrT="[Текст]" custT="1"/>
      <dgm:spPr/>
      <dgm:t>
        <a:bodyPr anchor="ctr"/>
        <a:lstStyle/>
        <a:p>
          <a:pPr algn="r"/>
          <a:r>
            <a:rPr lang="ru-RU" sz="2000" b="1" dirty="0" smtClean="0"/>
            <a:t>ТОС «ИСКРА»</a:t>
          </a:r>
        </a:p>
        <a:p>
          <a:pPr algn="r"/>
          <a:r>
            <a:rPr lang="ru-RU" sz="2000" b="1" dirty="0" smtClean="0">
              <a:solidFill>
                <a:schemeClr val="tx1"/>
              </a:solidFill>
            </a:rPr>
            <a:t>(уличное</a:t>
          </a:r>
        </a:p>
        <a:p>
          <a:pPr algn="r"/>
          <a:r>
            <a:rPr lang="ru-RU" sz="2000" b="1" dirty="0" smtClean="0">
              <a:solidFill>
                <a:schemeClr val="tx1"/>
              </a:solidFill>
            </a:rPr>
            <a:t> освещение)</a:t>
          </a:r>
          <a:endParaRPr lang="ru-RU" sz="2000" b="1" dirty="0">
            <a:solidFill>
              <a:schemeClr val="tx1"/>
            </a:solidFill>
          </a:endParaRPr>
        </a:p>
      </dgm:t>
    </dgm:pt>
    <dgm:pt modelId="{5C6B26CE-50B0-4130-8D61-DB4D4B680BB8}" type="sibTrans" cxnId="{AF23EF91-3AF1-443F-B801-CF23707624D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F3F336A-313D-487B-8A83-667D2DD84A53}" type="parTrans" cxnId="{AF23EF91-3AF1-443F-B801-CF23707624D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87535A5-3EE3-4838-9E65-EBB3CC861B57}" type="pres">
      <dgm:prSet presAssocID="{A688C653-F091-44B3-AFBF-99B0A55B20C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55DD7E-58E1-4914-BDDC-9B35F71C11F4}" type="pres">
      <dgm:prSet presAssocID="{4EE60C89-16C7-4E6E-BF3E-D8D6565926E2}" presName="comp" presStyleCnt="0"/>
      <dgm:spPr/>
    </dgm:pt>
    <dgm:pt modelId="{141EFB73-1DAB-4220-8286-6847E342D8D6}" type="pres">
      <dgm:prSet presAssocID="{4EE60C89-16C7-4E6E-BF3E-D8D6565926E2}" presName="box" presStyleLbl="node1" presStyleIdx="0" presStyleCnt="3" custScaleX="78671" custLinFactNeighborX="-10197"/>
      <dgm:spPr/>
      <dgm:t>
        <a:bodyPr/>
        <a:lstStyle/>
        <a:p>
          <a:endParaRPr lang="ru-RU"/>
        </a:p>
      </dgm:t>
    </dgm:pt>
    <dgm:pt modelId="{FA91FB1A-8F3D-4429-9F8E-50DBCA3D3A30}" type="pres">
      <dgm:prSet presAssocID="{4EE60C89-16C7-4E6E-BF3E-D8D6565926E2}" presName="img" presStyleLbl="fgImgPlace1" presStyleIdx="0" presStyleCnt="3" custScaleX="180749" custLinFactNeighborX="4289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FD70C2-970D-42DC-A67A-4C3F54F654BF}" type="pres">
      <dgm:prSet presAssocID="{4EE60C89-16C7-4E6E-BF3E-D8D6565926E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0E8819-C3DF-4E8C-9228-96B83A4A8D8C}" type="pres">
      <dgm:prSet presAssocID="{5C6B26CE-50B0-4130-8D61-DB4D4B680BB8}" presName="spacer" presStyleCnt="0"/>
      <dgm:spPr/>
    </dgm:pt>
    <dgm:pt modelId="{6CDD2D89-C78E-47AD-A22C-3023AE46BC17}" type="pres">
      <dgm:prSet presAssocID="{1C79C9D7-88F9-46B4-A7AB-0C91081F1594}" presName="comp" presStyleCnt="0"/>
      <dgm:spPr/>
    </dgm:pt>
    <dgm:pt modelId="{70E3719B-1DA7-40F6-9527-88109015B6A7}" type="pres">
      <dgm:prSet presAssocID="{1C79C9D7-88F9-46B4-A7AB-0C91081F1594}" presName="box" presStyleLbl="node1" presStyleIdx="1" presStyleCnt="3" custScaleX="78671" custLinFactNeighborX="-10197"/>
      <dgm:spPr/>
      <dgm:t>
        <a:bodyPr/>
        <a:lstStyle/>
        <a:p>
          <a:endParaRPr lang="ru-RU"/>
        </a:p>
      </dgm:t>
    </dgm:pt>
    <dgm:pt modelId="{7F8609C2-5AB7-492F-9485-D1C92F7E0299}" type="pres">
      <dgm:prSet presAssocID="{1C79C9D7-88F9-46B4-A7AB-0C91081F1594}" presName="img" presStyleLbl="fgImgPlace1" presStyleIdx="1" presStyleCnt="3" custScaleX="178458" custLinFactNeighborX="4289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613AF1F-762F-4C4A-9574-09EAAF560937}" type="pres">
      <dgm:prSet presAssocID="{1C79C9D7-88F9-46B4-A7AB-0C91081F159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9296BE-72B4-4E36-A8AB-792C744569CB}" type="pres">
      <dgm:prSet presAssocID="{89AD5538-53AA-48E7-A938-F260E07CD85E}" presName="spacer" presStyleCnt="0"/>
      <dgm:spPr/>
    </dgm:pt>
    <dgm:pt modelId="{A369520A-2EB1-45F7-9561-69803284EA3D}" type="pres">
      <dgm:prSet presAssocID="{09C06F15-05BD-41FA-A2C9-70A470D48908}" presName="comp" presStyleCnt="0"/>
      <dgm:spPr/>
    </dgm:pt>
    <dgm:pt modelId="{9E65297B-00AB-48E4-8B9A-5FC4D8004DF0}" type="pres">
      <dgm:prSet presAssocID="{09C06F15-05BD-41FA-A2C9-70A470D48908}" presName="box" presStyleLbl="node1" presStyleIdx="2" presStyleCnt="3" custScaleX="78671" custLinFactNeighborX="-10197"/>
      <dgm:spPr/>
      <dgm:t>
        <a:bodyPr/>
        <a:lstStyle/>
        <a:p>
          <a:endParaRPr lang="ru-RU"/>
        </a:p>
      </dgm:t>
    </dgm:pt>
    <dgm:pt modelId="{7955FF8C-EF3E-4610-B4CB-3FA843316F32}" type="pres">
      <dgm:prSet presAssocID="{09C06F15-05BD-41FA-A2C9-70A470D48908}" presName="img" presStyleLbl="fgImgPlace1" presStyleIdx="2" presStyleCnt="3" custScaleX="169296" custLinFactNeighborX="4289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ACFEE5-4A06-472F-8263-5D43CE91F07F}" type="pres">
      <dgm:prSet presAssocID="{09C06F15-05BD-41FA-A2C9-70A470D4890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8AA520-956A-4353-9558-9C8EFB95134F}" type="presOf" srcId="{1C79C9D7-88F9-46B4-A7AB-0C91081F1594}" destId="{9613AF1F-762F-4C4A-9574-09EAAF560937}" srcOrd="1" destOrd="0" presId="urn:microsoft.com/office/officeart/2005/8/layout/vList4"/>
    <dgm:cxn modelId="{CC3F9032-A722-48F6-9AB0-0B6142E82757}" srcId="{A688C653-F091-44B3-AFBF-99B0A55B20C4}" destId="{09C06F15-05BD-41FA-A2C9-70A470D48908}" srcOrd="2" destOrd="0" parTransId="{02348E9D-F1E5-47C8-B6C4-662456A79412}" sibTransId="{B461153B-0EBF-4CF1-A4F8-1442DF4127B5}"/>
    <dgm:cxn modelId="{2678628A-1F0F-4D7C-A445-A00C241A7B10}" type="presOf" srcId="{09C06F15-05BD-41FA-A2C9-70A470D48908}" destId="{57ACFEE5-4A06-472F-8263-5D43CE91F07F}" srcOrd="1" destOrd="0" presId="urn:microsoft.com/office/officeart/2005/8/layout/vList4"/>
    <dgm:cxn modelId="{05EB25E0-2266-45AE-ABD2-AFF153F85850}" type="presOf" srcId="{A688C653-F091-44B3-AFBF-99B0A55B20C4}" destId="{087535A5-3EE3-4838-9E65-EBB3CC861B57}" srcOrd="0" destOrd="0" presId="urn:microsoft.com/office/officeart/2005/8/layout/vList4"/>
    <dgm:cxn modelId="{A4A0032E-C74E-4653-A4E6-BD41570AA801}" type="presOf" srcId="{4EE60C89-16C7-4E6E-BF3E-D8D6565926E2}" destId="{FAFD70C2-970D-42DC-A67A-4C3F54F654BF}" srcOrd="1" destOrd="0" presId="urn:microsoft.com/office/officeart/2005/8/layout/vList4"/>
    <dgm:cxn modelId="{AF23EF91-3AF1-443F-B801-CF23707624D0}" srcId="{A688C653-F091-44B3-AFBF-99B0A55B20C4}" destId="{4EE60C89-16C7-4E6E-BF3E-D8D6565926E2}" srcOrd="0" destOrd="0" parTransId="{3F3F336A-313D-487B-8A83-667D2DD84A53}" sibTransId="{5C6B26CE-50B0-4130-8D61-DB4D4B680BB8}"/>
    <dgm:cxn modelId="{C58843C2-2F08-46D3-93FB-21A0C430CBFF}" type="presOf" srcId="{09C06F15-05BD-41FA-A2C9-70A470D48908}" destId="{9E65297B-00AB-48E4-8B9A-5FC4D8004DF0}" srcOrd="0" destOrd="0" presId="urn:microsoft.com/office/officeart/2005/8/layout/vList4"/>
    <dgm:cxn modelId="{E17C4C8D-B0CF-4ACC-9666-BCEF81BA4491}" type="presOf" srcId="{4EE60C89-16C7-4E6E-BF3E-D8D6565926E2}" destId="{141EFB73-1DAB-4220-8286-6847E342D8D6}" srcOrd="0" destOrd="0" presId="urn:microsoft.com/office/officeart/2005/8/layout/vList4"/>
    <dgm:cxn modelId="{CB803BAF-0B91-466D-875B-F099B37C735D}" type="presOf" srcId="{1C79C9D7-88F9-46B4-A7AB-0C91081F1594}" destId="{70E3719B-1DA7-40F6-9527-88109015B6A7}" srcOrd="0" destOrd="0" presId="urn:microsoft.com/office/officeart/2005/8/layout/vList4"/>
    <dgm:cxn modelId="{6F1548B7-915A-453B-8C48-4F53F25E4A7B}" srcId="{A688C653-F091-44B3-AFBF-99B0A55B20C4}" destId="{1C79C9D7-88F9-46B4-A7AB-0C91081F1594}" srcOrd="1" destOrd="0" parTransId="{50F16AFC-C9C8-4F13-852E-7890568254FD}" sibTransId="{89AD5538-53AA-48E7-A938-F260E07CD85E}"/>
    <dgm:cxn modelId="{9DCF083D-C9F5-4166-B67C-010705EE0E5E}" type="presParOf" srcId="{087535A5-3EE3-4838-9E65-EBB3CC861B57}" destId="{0155DD7E-58E1-4914-BDDC-9B35F71C11F4}" srcOrd="0" destOrd="0" presId="urn:microsoft.com/office/officeart/2005/8/layout/vList4"/>
    <dgm:cxn modelId="{243A8D0B-2890-47A5-8B4A-DE6B07AC4CEC}" type="presParOf" srcId="{0155DD7E-58E1-4914-BDDC-9B35F71C11F4}" destId="{141EFB73-1DAB-4220-8286-6847E342D8D6}" srcOrd="0" destOrd="0" presId="urn:microsoft.com/office/officeart/2005/8/layout/vList4"/>
    <dgm:cxn modelId="{ABF37FCD-8610-4948-A48F-F53087034A5F}" type="presParOf" srcId="{0155DD7E-58E1-4914-BDDC-9B35F71C11F4}" destId="{FA91FB1A-8F3D-4429-9F8E-50DBCA3D3A30}" srcOrd="1" destOrd="0" presId="urn:microsoft.com/office/officeart/2005/8/layout/vList4"/>
    <dgm:cxn modelId="{625FBAEA-FDD8-421E-8F86-E83AC11BB37E}" type="presParOf" srcId="{0155DD7E-58E1-4914-BDDC-9B35F71C11F4}" destId="{FAFD70C2-970D-42DC-A67A-4C3F54F654BF}" srcOrd="2" destOrd="0" presId="urn:microsoft.com/office/officeart/2005/8/layout/vList4"/>
    <dgm:cxn modelId="{3F2BECE0-EDC8-484A-82A6-6ACED2D7195C}" type="presParOf" srcId="{087535A5-3EE3-4838-9E65-EBB3CC861B57}" destId="{BC0E8819-C3DF-4E8C-9228-96B83A4A8D8C}" srcOrd="1" destOrd="0" presId="urn:microsoft.com/office/officeart/2005/8/layout/vList4"/>
    <dgm:cxn modelId="{04E71D79-97D8-4545-B50B-0801E3C09972}" type="presParOf" srcId="{087535A5-3EE3-4838-9E65-EBB3CC861B57}" destId="{6CDD2D89-C78E-47AD-A22C-3023AE46BC17}" srcOrd="2" destOrd="0" presId="urn:microsoft.com/office/officeart/2005/8/layout/vList4"/>
    <dgm:cxn modelId="{FB61D357-BFA8-4C14-B08E-0055EBE01558}" type="presParOf" srcId="{6CDD2D89-C78E-47AD-A22C-3023AE46BC17}" destId="{70E3719B-1DA7-40F6-9527-88109015B6A7}" srcOrd="0" destOrd="0" presId="urn:microsoft.com/office/officeart/2005/8/layout/vList4"/>
    <dgm:cxn modelId="{6307DC8E-30F9-4AE6-9DA0-3E31A979735C}" type="presParOf" srcId="{6CDD2D89-C78E-47AD-A22C-3023AE46BC17}" destId="{7F8609C2-5AB7-492F-9485-D1C92F7E0299}" srcOrd="1" destOrd="0" presId="urn:microsoft.com/office/officeart/2005/8/layout/vList4"/>
    <dgm:cxn modelId="{9D35C264-CC6C-4DC1-BB26-7B576BDE243E}" type="presParOf" srcId="{6CDD2D89-C78E-47AD-A22C-3023AE46BC17}" destId="{9613AF1F-762F-4C4A-9574-09EAAF560937}" srcOrd="2" destOrd="0" presId="urn:microsoft.com/office/officeart/2005/8/layout/vList4"/>
    <dgm:cxn modelId="{7B7A7EF3-7C81-4AF2-BAF5-215541665C27}" type="presParOf" srcId="{087535A5-3EE3-4838-9E65-EBB3CC861B57}" destId="{529296BE-72B4-4E36-A8AB-792C744569CB}" srcOrd="3" destOrd="0" presId="urn:microsoft.com/office/officeart/2005/8/layout/vList4"/>
    <dgm:cxn modelId="{13370B8F-1756-46A5-A7F9-51B229B02269}" type="presParOf" srcId="{087535A5-3EE3-4838-9E65-EBB3CC861B57}" destId="{A369520A-2EB1-45F7-9561-69803284EA3D}" srcOrd="4" destOrd="0" presId="urn:microsoft.com/office/officeart/2005/8/layout/vList4"/>
    <dgm:cxn modelId="{B6566561-7669-423E-9590-8791E3E45DA6}" type="presParOf" srcId="{A369520A-2EB1-45F7-9561-69803284EA3D}" destId="{9E65297B-00AB-48E4-8B9A-5FC4D8004DF0}" srcOrd="0" destOrd="0" presId="urn:microsoft.com/office/officeart/2005/8/layout/vList4"/>
    <dgm:cxn modelId="{9F53282F-9F00-4E4A-980F-0EE4AE6BB645}" type="presParOf" srcId="{A369520A-2EB1-45F7-9561-69803284EA3D}" destId="{7955FF8C-EF3E-4610-B4CB-3FA843316F32}" srcOrd="1" destOrd="0" presId="urn:microsoft.com/office/officeart/2005/8/layout/vList4"/>
    <dgm:cxn modelId="{B63EF26E-1061-45DC-A574-F9782F42DB76}" type="presParOf" srcId="{A369520A-2EB1-45F7-9561-69803284EA3D}" destId="{57ACFEE5-4A06-472F-8263-5D43CE91F07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88C653-F091-44B3-AFBF-99B0A55B20C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79C9D7-88F9-46B4-A7AB-0C91081F1594}">
      <dgm:prSet phldrT="[Текст]" custT="1"/>
      <dgm:spPr/>
      <dgm:t>
        <a:bodyPr anchor="ctr"/>
        <a:lstStyle/>
        <a:p>
          <a:pPr algn="r"/>
          <a:r>
            <a:rPr lang="ru-RU" sz="2000" b="1" dirty="0" smtClean="0"/>
            <a:t>ТОС</a:t>
          </a:r>
        </a:p>
        <a:p>
          <a:pPr algn="r"/>
          <a:r>
            <a:rPr lang="ru-RU" sz="2000" b="1" dirty="0" smtClean="0"/>
            <a:t> «Берёзовский»</a:t>
          </a:r>
        </a:p>
        <a:p>
          <a:pPr algn="r"/>
          <a:r>
            <a:rPr lang="ru-RU" sz="2000" b="1" dirty="0" smtClean="0">
              <a:solidFill>
                <a:schemeClr val="tx1"/>
              </a:solidFill>
            </a:rPr>
            <a:t>(детская </a:t>
          </a:r>
        </a:p>
        <a:p>
          <a:pPr algn="r"/>
          <a:r>
            <a:rPr lang="ru-RU" sz="2000" b="1" dirty="0" smtClean="0">
              <a:solidFill>
                <a:schemeClr val="tx1"/>
              </a:solidFill>
            </a:rPr>
            <a:t>площадка)</a:t>
          </a:r>
          <a:endParaRPr lang="ru-RU" sz="1600" b="1" dirty="0">
            <a:solidFill>
              <a:schemeClr val="tx1"/>
            </a:solidFill>
          </a:endParaRPr>
        </a:p>
      </dgm:t>
    </dgm:pt>
    <dgm:pt modelId="{50F16AFC-C9C8-4F13-852E-7890568254FD}" type="parTrans" cxnId="{6F1548B7-915A-453B-8C48-4F53F25E4A7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9AD5538-53AA-48E7-A938-F260E07CD85E}" type="sibTrans" cxnId="{6F1548B7-915A-453B-8C48-4F53F25E4A7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9C06F15-05BD-41FA-A2C9-70A470D48908}">
      <dgm:prSet phldrT="[Текст]" custT="1"/>
      <dgm:spPr/>
      <dgm:t>
        <a:bodyPr anchor="ctr"/>
        <a:lstStyle/>
        <a:p>
          <a:pPr algn="r"/>
          <a:r>
            <a:rPr lang="ru-RU" sz="2000" b="1" dirty="0" smtClean="0"/>
            <a:t>ТОС </a:t>
          </a:r>
        </a:p>
        <a:p>
          <a:pPr algn="r"/>
          <a:r>
            <a:rPr lang="ru-RU" sz="2000" b="1" dirty="0" smtClean="0"/>
            <a:t>«</a:t>
          </a:r>
          <a:r>
            <a:rPr lang="ru-RU" sz="2000" b="1" dirty="0" err="1" smtClean="0"/>
            <a:t>Новопокровский</a:t>
          </a:r>
          <a:r>
            <a:rPr lang="ru-RU" sz="2000" b="1" dirty="0" smtClean="0"/>
            <a:t>»</a:t>
          </a:r>
        </a:p>
        <a:p>
          <a:pPr algn="r"/>
          <a:r>
            <a:rPr lang="ru-RU" sz="2000" b="1" dirty="0" smtClean="0">
              <a:solidFill>
                <a:schemeClr val="tx1"/>
              </a:solidFill>
            </a:rPr>
            <a:t>(въездной знак)</a:t>
          </a:r>
          <a:endParaRPr lang="ru-RU" sz="2000" b="1" dirty="0">
            <a:solidFill>
              <a:schemeClr val="tx1"/>
            </a:solidFill>
          </a:endParaRPr>
        </a:p>
      </dgm:t>
    </dgm:pt>
    <dgm:pt modelId="{02348E9D-F1E5-47C8-B6C4-662456A79412}" type="parTrans" cxnId="{CC3F9032-A722-48F6-9AB0-0B6142E8275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461153B-0EBF-4CF1-A4F8-1442DF4127B5}" type="sibTrans" cxnId="{CC3F9032-A722-48F6-9AB0-0B6142E8275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EE60C89-16C7-4E6E-BF3E-D8D6565926E2}">
      <dgm:prSet phldrT="[Текст]" custT="1"/>
      <dgm:spPr/>
      <dgm:t>
        <a:bodyPr anchor="ctr"/>
        <a:lstStyle/>
        <a:p>
          <a:pPr algn="r"/>
          <a:r>
            <a:rPr lang="ru-RU" sz="2000" b="1" dirty="0" smtClean="0"/>
            <a:t>ТОС «Елань-</a:t>
          </a:r>
        </a:p>
        <a:p>
          <a:pPr algn="r"/>
          <a:r>
            <a:rPr lang="ru-RU" sz="2000" b="1" dirty="0" err="1" smtClean="0"/>
            <a:t>Коленовский</a:t>
          </a:r>
          <a:r>
            <a:rPr lang="ru-RU" sz="2000" b="1" dirty="0" smtClean="0"/>
            <a:t>»</a:t>
          </a:r>
        </a:p>
        <a:p>
          <a:pPr algn="r"/>
          <a:r>
            <a:rPr lang="ru-RU" sz="2000" b="1" dirty="0" smtClean="0">
              <a:solidFill>
                <a:schemeClr val="tx1"/>
              </a:solidFill>
            </a:rPr>
            <a:t>(памятный </a:t>
          </a:r>
        </a:p>
        <a:p>
          <a:pPr algn="r"/>
          <a:r>
            <a:rPr lang="ru-RU" sz="2000" b="1" dirty="0" smtClean="0">
              <a:solidFill>
                <a:schemeClr val="tx1"/>
              </a:solidFill>
            </a:rPr>
            <a:t>знак)</a:t>
          </a:r>
          <a:endParaRPr lang="ru-RU" sz="2000" b="1" dirty="0">
            <a:solidFill>
              <a:schemeClr val="tx1"/>
            </a:solidFill>
          </a:endParaRPr>
        </a:p>
      </dgm:t>
    </dgm:pt>
    <dgm:pt modelId="{5C6B26CE-50B0-4130-8D61-DB4D4B680BB8}" type="sibTrans" cxnId="{AF23EF91-3AF1-443F-B801-CF23707624D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F3F336A-313D-487B-8A83-667D2DD84A53}" type="parTrans" cxnId="{AF23EF91-3AF1-443F-B801-CF23707624D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87535A5-3EE3-4838-9E65-EBB3CC861B57}" type="pres">
      <dgm:prSet presAssocID="{A688C653-F091-44B3-AFBF-99B0A55B20C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55DD7E-58E1-4914-BDDC-9B35F71C11F4}" type="pres">
      <dgm:prSet presAssocID="{4EE60C89-16C7-4E6E-BF3E-D8D6565926E2}" presName="comp" presStyleCnt="0"/>
      <dgm:spPr/>
    </dgm:pt>
    <dgm:pt modelId="{141EFB73-1DAB-4220-8286-6847E342D8D6}" type="pres">
      <dgm:prSet presAssocID="{4EE60C89-16C7-4E6E-BF3E-D8D6565926E2}" presName="box" presStyleLbl="node1" presStyleIdx="0" presStyleCnt="3" custScaleX="78671" custLinFactNeighborX="-10197"/>
      <dgm:spPr/>
      <dgm:t>
        <a:bodyPr/>
        <a:lstStyle/>
        <a:p>
          <a:endParaRPr lang="ru-RU"/>
        </a:p>
      </dgm:t>
    </dgm:pt>
    <dgm:pt modelId="{FA91FB1A-8F3D-4429-9F8E-50DBCA3D3A30}" type="pres">
      <dgm:prSet presAssocID="{4EE60C89-16C7-4E6E-BF3E-D8D6565926E2}" presName="img" presStyleLbl="fgImgPlace1" presStyleIdx="0" presStyleCnt="3" custScaleX="166655" custLinFactNeighborX="4289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FD70C2-970D-42DC-A67A-4C3F54F654BF}" type="pres">
      <dgm:prSet presAssocID="{4EE60C89-16C7-4E6E-BF3E-D8D6565926E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0E8819-C3DF-4E8C-9228-96B83A4A8D8C}" type="pres">
      <dgm:prSet presAssocID="{5C6B26CE-50B0-4130-8D61-DB4D4B680BB8}" presName="spacer" presStyleCnt="0"/>
      <dgm:spPr/>
    </dgm:pt>
    <dgm:pt modelId="{6CDD2D89-C78E-47AD-A22C-3023AE46BC17}" type="pres">
      <dgm:prSet presAssocID="{1C79C9D7-88F9-46B4-A7AB-0C91081F1594}" presName="comp" presStyleCnt="0"/>
      <dgm:spPr/>
    </dgm:pt>
    <dgm:pt modelId="{70E3719B-1DA7-40F6-9527-88109015B6A7}" type="pres">
      <dgm:prSet presAssocID="{1C79C9D7-88F9-46B4-A7AB-0C91081F1594}" presName="box" presStyleLbl="node1" presStyleIdx="1" presStyleCnt="3" custScaleX="78671" custLinFactNeighborX="-10197"/>
      <dgm:spPr/>
      <dgm:t>
        <a:bodyPr/>
        <a:lstStyle/>
        <a:p>
          <a:endParaRPr lang="ru-RU"/>
        </a:p>
      </dgm:t>
    </dgm:pt>
    <dgm:pt modelId="{7F8609C2-5AB7-492F-9485-D1C92F7E0299}" type="pres">
      <dgm:prSet presAssocID="{1C79C9D7-88F9-46B4-A7AB-0C91081F1594}" presName="img" presStyleLbl="fgImgPlace1" presStyleIdx="1" presStyleCnt="3" custScaleX="164432" custLinFactNeighborX="33750" custLinFactNeighborY="25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613AF1F-762F-4C4A-9574-09EAAF560937}" type="pres">
      <dgm:prSet presAssocID="{1C79C9D7-88F9-46B4-A7AB-0C91081F159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9296BE-72B4-4E36-A8AB-792C744569CB}" type="pres">
      <dgm:prSet presAssocID="{89AD5538-53AA-48E7-A938-F260E07CD85E}" presName="spacer" presStyleCnt="0"/>
      <dgm:spPr/>
    </dgm:pt>
    <dgm:pt modelId="{A369520A-2EB1-45F7-9561-69803284EA3D}" type="pres">
      <dgm:prSet presAssocID="{09C06F15-05BD-41FA-A2C9-70A470D48908}" presName="comp" presStyleCnt="0"/>
      <dgm:spPr/>
    </dgm:pt>
    <dgm:pt modelId="{9E65297B-00AB-48E4-8B9A-5FC4D8004DF0}" type="pres">
      <dgm:prSet presAssocID="{09C06F15-05BD-41FA-A2C9-70A470D48908}" presName="box" presStyleLbl="node1" presStyleIdx="2" presStyleCnt="3" custScaleX="78671" custLinFactNeighborX="-10197"/>
      <dgm:spPr/>
      <dgm:t>
        <a:bodyPr/>
        <a:lstStyle/>
        <a:p>
          <a:endParaRPr lang="ru-RU"/>
        </a:p>
      </dgm:t>
    </dgm:pt>
    <dgm:pt modelId="{7955FF8C-EF3E-4610-B4CB-3FA843316F32}" type="pres">
      <dgm:prSet presAssocID="{09C06F15-05BD-41FA-A2C9-70A470D48908}" presName="img" presStyleLbl="fgImgPlace1" presStyleIdx="2" presStyleCnt="3" custScaleX="164432" custLinFactNeighborX="33750" custLinFactNeighborY="-166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ACFEE5-4A06-472F-8263-5D43CE91F07F}" type="pres">
      <dgm:prSet presAssocID="{09C06F15-05BD-41FA-A2C9-70A470D4890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3E9358-A33D-44B5-986F-24BB3E2F61FD}" type="presOf" srcId="{1C79C9D7-88F9-46B4-A7AB-0C91081F1594}" destId="{9613AF1F-762F-4C4A-9574-09EAAF560937}" srcOrd="1" destOrd="0" presId="urn:microsoft.com/office/officeart/2005/8/layout/vList4"/>
    <dgm:cxn modelId="{4BA0B118-5F1A-4528-9DEF-FF4E94684C23}" type="presOf" srcId="{4EE60C89-16C7-4E6E-BF3E-D8D6565926E2}" destId="{141EFB73-1DAB-4220-8286-6847E342D8D6}" srcOrd="0" destOrd="0" presId="urn:microsoft.com/office/officeart/2005/8/layout/vList4"/>
    <dgm:cxn modelId="{3216CCB3-F217-45C6-A3B2-615CB62EF74C}" type="presOf" srcId="{09C06F15-05BD-41FA-A2C9-70A470D48908}" destId="{9E65297B-00AB-48E4-8B9A-5FC4D8004DF0}" srcOrd="0" destOrd="0" presId="urn:microsoft.com/office/officeart/2005/8/layout/vList4"/>
    <dgm:cxn modelId="{AF23EF91-3AF1-443F-B801-CF23707624D0}" srcId="{A688C653-F091-44B3-AFBF-99B0A55B20C4}" destId="{4EE60C89-16C7-4E6E-BF3E-D8D6565926E2}" srcOrd="0" destOrd="0" parTransId="{3F3F336A-313D-487B-8A83-667D2DD84A53}" sibTransId="{5C6B26CE-50B0-4130-8D61-DB4D4B680BB8}"/>
    <dgm:cxn modelId="{0EAA9104-77D3-4668-B184-1A8A81413D88}" type="presOf" srcId="{09C06F15-05BD-41FA-A2C9-70A470D48908}" destId="{57ACFEE5-4A06-472F-8263-5D43CE91F07F}" srcOrd="1" destOrd="0" presId="urn:microsoft.com/office/officeart/2005/8/layout/vList4"/>
    <dgm:cxn modelId="{6F1548B7-915A-453B-8C48-4F53F25E4A7B}" srcId="{A688C653-F091-44B3-AFBF-99B0A55B20C4}" destId="{1C79C9D7-88F9-46B4-A7AB-0C91081F1594}" srcOrd="1" destOrd="0" parTransId="{50F16AFC-C9C8-4F13-852E-7890568254FD}" sibTransId="{89AD5538-53AA-48E7-A938-F260E07CD85E}"/>
    <dgm:cxn modelId="{4D9D7888-496B-4966-8575-1E518A657347}" type="presOf" srcId="{4EE60C89-16C7-4E6E-BF3E-D8D6565926E2}" destId="{FAFD70C2-970D-42DC-A67A-4C3F54F654BF}" srcOrd="1" destOrd="0" presId="urn:microsoft.com/office/officeart/2005/8/layout/vList4"/>
    <dgm:cxn modelId="{CC3F9032-A722-48F6-9AB0-0B6142E82757}" srcId="{A688C653-F091-44B3-AFBF-99B0A55B20C4}" destId="{09C06F15-05BD-41FA-A2C9-70A470D48908}" srcOrd="2" destOrd="0" parTransId="{02348E9D-F1E5-47C8-B6C4-662456A79412}" sibTransId="{B461153B-0EBF-4CF1-A4F8-1442DF4127B5}"/>
    <dgm:cxn modelId="{CD1258DD-F696-44E5-ADB2-D1C5885FF5D6}" type="presOf" srcId="{1C79C9D7-88F9-46B4-A7AB-0C91081F1594}" destId="{70E3719B-1DA7-40F6-9527-88109015B6A7}" srcOrd="0" destOrd="0" presId="urn:microsoft.com/office/officeart/2005/8/layout/vList4"/>
    <dgm:cxn modelId="{944C1F2E-24DA-4DD0-92CE-E2793C3012AB}" type="presOf" srcId="{A688C653-F091-44B3-AFBF-99B0A55B20C4}" destId="{087535A5-3EE3-4838-9E65-EBB3CC861B57}" srcOrd="0" destOrd="0" presId="urn:microsoft.com/office/officeart/2005/8/layout/vList4"/>
    <dgm:cxn modelId="{DFBA96AE-EFBC-4E15-8A50-145B2D789EF2}" type="presParOf" srcId="{087535A5-3EE3-4838-9E65-EBB3CC861B57}" destId="{0155DD7E-58E1-4914-BDDC-9B35F71C11F4}" srcOrd="0" destOrd="0" presId="urn:microsoft.com/office/officeart/2005/8/layout/vList4"/>
    <dgm:cxn modelId="{ADB0DBEA-D637-45BC-A465-F1076DFE64BF}" type="presParOf" srcId="{0155DD7E-58E1-4914-BDDC-9B35F71C11F4}" destId="{141EFB73-1DAB-4220-8286-6847E342D8D6}" srcOrd="0" destOrd="0" presId="urn:microsoft.com/office/officeart/2005/8/layout/vList4"/>
    <dgm:cxn modelId="{1592F2FE-55C0-45C5-B6B6-FB09251A062B}" type="presParOf" srcId="{0155DD7E-58E1-4914-BDDC-9B35F71C11F4}" destId="{FA91FB1A-8F3D-4429-9F8E-50DBCA3D3A30}" srcOrd="1" destOrd="0" presId="urn:microsoft.com/office/officeart/2005/8/layout/vList4"/>
    <dgm:cxn modelId="{3471261D-F54F-45FB-9A8A-6210DA5EAF7C}" type="presParOf" srcId="{0155DD7E-58E1-4914-BDDC-9B35F71C11F4}" destId="{FAFD70C2-970D-42DC-A67A-4C3F54F654BF}" srcOrd="2" destOrd="0" presId="urn:microsoft.com/office/officeart/2005/8/layout/vList4"/>
    <dgm:cxn modelId="{CAB665B9-AF1F-4D2B-B819-F6EC2A400660}" type="presParOf" srcId="{087535A5-3EE3-4838-9E65-EBB3CC861B57}" destId="{BC0E8819-C3DF-4E8C-9228-96B83A4A8D8C}" srcOrd="1" destOrd="0" presId="urn:microsoft.com/office/officeart/2005/8/layout/vList4"/>
    <dgm:cxn modelId="{327AC14B-3393-4D98-ACE8-D92FF99E85FC}" type="presParOf" srcId="{087535A5-3EE3-4838-9E65-EBB3CC861B57}" destId="{6CDD2D89-C78E-47AD-A22C-3023AE46BC17}" srcOrd="2" destOrd="0" presId="urn:microsoft.com/office/officeart/2005/8/layout/vList4"/>
    <dgm:cxn modelId="{23A1BC54-430E-48E5-8B1E-4D0D53E14DF4}" type="presParOf" srcId="{6CDD2D89-C78E-47AD-A22C-3023AE46BC17}" destId="{70E3719B-1DA7-40F6-9527-88109015B6A7}" srcOrd="0" destOrd="0" presId="urn:microsoft.com/office/officeart/2005/8/layout/vList4"/>
    <dgm:cxn modelId="{723FE4E6-3A67-4B82-8428-0F2808364B62}" type="presParOf" srcId="{6CDD2D89-C78E-47AD-A22C-3023AE46BC17}" destId="{7F8609C2-5AB7-492F-9485-D1C92F7E0299}" srcOrd="1" destOrd="0" presId="urn:microsoft.com/office/officeart/2005/8/layout/vList4"/>
    <dgm:cxn modelId="{F14C61D8-3790-4936-A687-17E3DC71A5AE}" type="presParOf" srcId="{6CDD2D89-C78E-47AD-A22C-3023AE46BC17}" destId="{9613AF1F-762F-4C4A-9574-09EAAF560937}" srcOrd="2" destOrd="0" presId="urn:microsoft.com/office/officeart/2005/8/layout/vList4"/>
    <dgm:cxn modelId="{268066E1-E7DC-4FD8-A31C-C380126AB58C}" type="presParOf" srcId="{087535A5-3EE3-4838-9E65-EBB3CC861B57}" destId="{529296BE-72B4-4E36-A8AB-792C744569CB}" srcOrd="3" destOrd="0" presId="urn:microsoft.com/office/officeart/2005/8/layout/vList4"/>
    <dgm:cxn modelId="{F81E6476-B8BC-45F2-AEB6-78D886E5EF15}" type="presParOf" srcId="{087535A5-3EE3-4838-9E65-EBB3CC861B57}" destId="{A369520A-2EB1-45F7-9561-69803284EA3D}" srcOrd="4" destOrd="0" presId="urn:microsoft.com/office/officeart/2005/8/layout/vList4"/>
    <dgm:cxn modelId="{8C530C1A-7D53-4EA2-A012-80380697A014}" type="presParOf" srcId="{A369520A-2EB1-45F7-9561-69803284EA3D}" destId="{9E65297B-00AB-48E4-8B9A-5FC4D8004DF0}" srcOrd="0" destOrd="0" presId="urn:microsoft.com/office/officeart/2005/8/layout/vList4"/>
    <dgm:cxn modelId="{C3F53A11-9AF7-4BB8-8C8E-64E8FF9DEA62}" type="presParOf" srcId="{A369520A-2EB1-45F7-9561-69803284EA3D}" destId="{7955FF8C-EF3E-4610-B4CB-3FA843316F32}" srcOrd="1" destOrd="0" presId="urn:microsoft.com/office/officeart/2005/8/layout/vList4"/>
    <dgm:cxn modelId="{DB087460-153C-4C62-8E8A-FA1880B9D8B3}" type="presParOf" srcId="{A369520A-2EB1-45F7-9561-69803284EA3D}" destId="{57ACFEE5-4A06-472F-8263-5D43CE91F07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88C653-F091-44B3-AFBF-99B0A55B20C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C06F15-05BD-41FA-A2C9-70A470D48908}">
      <dgm:prSet phldrT="[Текст]" custT="1"/>
      <dgm:spPr/>
      <dgm:t>
        <a:bodyPr anchor="ctr"/>
        <a:lstStyle/>
        <a:p>
          <a:pPr algn="r"/>
          <a:r>
            <a:rPr lang="ru-RU" sz="2000" b="1" dirty="0" smtClean="0"/>
            <a:t>ТОС </a:t>
          </a:r>
        </a:p>
        <a:p>
          <a:pPr algn="r"/>
          <a:r>
            <a:rPr lang="ru-RU" sz="2000" b="1" dirty="0" smtClean="0"/>
            <a:t>«Московский»</a:t>
          </a:r>
        </a:p>
        <a:p>
          <a:pPr algn="r"/>
          <a:r>
            <a:rPr lang="ru-RU" sz="2000" b="1" dirty="0" smtClean="0">
              <a:solidFill>
                <a:srgbClr val="002060"/>
              </a:solidFill>
            </a:rPr>
            <a:t>(благоустройство </a:t>
          </a:r>
        </a:p>
        <a:p>
          <a:pPr algn="r"/>
          <a:r>
            <a:rPr lang="ru-RU" sz="2000" b="1" dirty="0" smtClean="0">
              <a:solidFill>
                <a:srgbClr val="002060"/>
              </a:solidFill>
            </a:rPr>
            <a:t>зоны отдыха) </a:t>
          </a:r>
          <a:endParaRPr lang="ru-RU" sz="2400" b="1" dirty="0">
            <a:solidFill>
              <a:srgbClr val="002060"/>
            </a:solidFill>
          </a:endParaRPr>
        </a:p>
      </dgm:t>
    </dgm:pt>
    <dgm:pt modelId="{02348E9D-F1E5-47C8-B6C4-662456A79412}" type="parTrans" cxnId="{CC3F9032-A722-48F6-9AB0-0B6142E8275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461153B-0EBF-4CF1-A4F8-1442DF4127B5}" type="sibTrans" cxnId="{CC3F9032-A722-48F6-9AB0-0B6142E8275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EE60C89-16C7-4E6E-BF3E-D8D6565926E2}">
      <dgm:prSet phldrT="[Текст]" custT="1"/>
      <dgm:spPr/>
      <dgm:t>
        <a:bodyPr anchor="ctr"/>
        <a:lstStyle/>
        <a:p>
          <a:pPr algn="r"/>
          <a:r>
            <a:rPr lang="ru-RU" sz="2000" b="1" dirty="0" smtClean="0"/>
            <a:t>ТОС</a:t>
          </a:r>
        </a:p>
        <a:p>
          <a:pPr algn="r"/>
          <a:r>
            <a:rPr lang="ru-RU" sz="2000" b="1" dirty="0" smtClean="0"/>
            <a:t> «Ленинский»</a:t>
          </a:r>
        </a:p>
        <a:p>
          <a:pPr algn="r"/>
          <a:r>
            <a:rPr lang="ru-RU" sz="2000" b="1" dirty="0" smtClean="0">
              <a:solidFill>
                <a:schemeClr val="tx1"/>
              </a:solidFill>
            </a:rPr>
            <a:t>(благоустройство</a:t>
          </a:r>
        </a:p>
        <a:p>
          <a:pPr algn="r"/>
          <a:r>
            <a:rPr lang="ru-RU" sz="2000" b="1" dirty="0" smtClean="0">
              <a:solidFill>
                <a:schemeClr val="tx1"/>
              </a:solidFill>
            </a:rPr>
            <a:t>памятного места)</a:t>
          </a:r>
          <a:endParaRPr lang="ru-RU" sz="2400" b="1" dirty="0">
            <a:solidFill>
              <a:schemeClr val="tx1"/>
            </a:solidFill>
          </a:endParaRPr>
        </a:p>
      </dgm:t>
    </dgm:pt>
    <dgm:pt modelId="{5C6B26CE-50B0-4130-8D61-DB4D4B680BB8}" type="sibTrans" cxnId="{AF23EF91-3AF1-443F-B801-CF23707624D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F3F336A-313D-487B-8A83-667D2DD84A53}" type="parTrans" cxnId="{AF23EF91-3AF1-443F-B801-CF23707624D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C79C9D7-88F9-46B4-A7AB-0C91081F1594}">
      <dgm:prSet phldrT="[Текст]" custT="1"/>
      <dgm:spPr/>
      <dgm:t>
        <a:bodyPr anchor="ctr"/>
        <a:lstStyle/>
        <a:p>
          <a:pPr algn="r"/>
          <a:r>
            <a:rPr lang="ru-RU" sz="1800" b="1" dirty="0" smtClean="0"/>
            <a:t>ТОС </a:t>
          </a:r>
        </a:p>
        <a:p>
          <a:pPr algn="r"/>
          <a:r>
            <a:rPr lang="ru-RU" sz="1800" b="1" dirty="0" smtClean="0"/>
            <a:t>«Заря Востока»</a:t>
          </a:r>
        </a:p>
        <a:p>
          <a:pPr algn="r"/>
          <a:r>
            <a:rPr lang="ru-RU" sz="1800" b="1" dirty="0" smtClean="0">
              <a:solidFill>
                <a:schemeClr val="tx1"/>
              </a:solidFill>
            </a:rPr>
            <a:t>(ограждение </a:t>
          </a:r>
        </a:p>
        <a:p>
          <a:pPr algn="r"/>
          <a:r>
            <a:rPr lang="ru-RU" sz="1800" b="1" dirty="0" smtClean="0">
              <a:solidFill>
                <a:schemeClr val="tx1"/>
              </a:solidFill>
            </a:rPr>
            <a:t>детской площадки)</a:t>
          </a:r>
          <a:endParaRPr lang="ru-RU" sz="1400" b="1" dirty="0">
            <a:solidFill>
              <a:schemeClr val="tx1"/>
            </a:solidFill>
          </a:endParaRPr>
        </a:p>
      </dgm:t>
    </dgm:pt>
    <dgm:pt modelId="{89AD5538-53AA-48E7-A938-F260E07CD85E}" type="sibTrans" cxnId="{6F1548B7-915A-453B-8C48-4F53F25E4A7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0F16AFC-C9C8-4F13-852E-7890568254FD}" type="parTrans" cxnId="{6F1548B7-915A-453B-8C48-4F53F25E4A7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87535A5-3EE3-4838-9E65-EBB3CC861B57}" type="pres">
      <dgm:prSet presAssocID="{A688C653-F091-44B3-AFBF-99B0A55B20C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55DD7E-58E1-4914-BDDC-9B35F71C11F4}" type="pres">
      <dgm:prSet presAssocID="{4EE60C89-16C7-4E6E-BF3E-D8D6565926E2}" presName="comp" presStyleCnt="0"/>
      <dgm:spPr/>
    </dgm:pt>
    <dgm:pt modelId="{141EFB73-1DAB-4220-8286-6847E342D8D6}" type="pres">
      <dgm:prSet presAssocID="{4EE60C89-16C7-4E6E-BF3E-D8D6565926E2}" presName="box" presStyleLbl="node1" presStyleIdx="0" presStyleCnt="3" custScaleX="81743" custLinFactNeighborX="-10197"/>
      <dgm:spPr/>
      <dgm:t>
        <a:bodyPr/>
        <a:lstStyle/>
        <a:p>
          <a:endParaRPr lang="ru-RU"/>
        </a:p>
      </dgm:t>
    </dgm:pt>
    <dgm:pt modelId="{FA91FB1A-8F3D-4429-9F8E-50DBCA3D3A30}" type="pres">
      <dgm:prSet presAssocID="{4EE60C89-16C7-4E6E-BF3E-D8D6565926E2}" presName="img" presStyleLbl="fgImgPlace1" presStyleIdx="0" presStyleCnt="3" custScaleX="166687" custLinFactNeighborX="28343" custLinFactNeighborY="64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FD70C2-970D-42DC-A67A-4C3F54F654BF}" type="pres">
      <dgm:prSet presAssocID="{4EE60C89-16C7-4E6E-BF3E-D8D6565926E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0E8819-C3DF-4E8C-9228-96B83A4A8D8C}" type="pres">
      <dgm:prSet presAssocID="{5C6B26CE-50B0-4130-8D61-DB4D4B680BB8}" presName="spacer" presStyleCnt="0"/>
      <dgm:spPr/>
    </dgm:pt>
    <dgm:pt modelId="{6CDD2D89-C78E-47AD-A22C-3023AE46BC17}" type="pres">
      <dgm:prSet presAssocID="{1C79C9D7-88F9-46B4-A7AB-0C91081F1594}" presName="comp" presStyleCnt="0"/>
      <dgm:spPr/>
    </dgm:pt>
    <dgm:pt modelId="{70E3719B-1DA7-40F6-9527-88109015B6A7}" type="pres">
      <dgm:prSet presAssocID="{1C79C9D7-88F9-46B4-A7AB-0C91081F1594}" presName="box" presStyleLbl="node1" presStyleIdx="1" presStyleCnt="3" custScaleX="81976" custLinFactNeighborX="-10197"/>
      <dgm:spPr/>
      <dgm:t>
        <a:bodyPr/>
        <a:lstStyle/>
        <a:p>
          <a:endParaRPr lang="ru-RU"/>
        </a:p>
      </dgm:t>
    </dgm:pt>
    <dgm:pt modelId="{7F8609C2-5AB7-492F-9485-D1C92F7E0299}" type="pres">
      <dgm:prSet presAssocID="{1C79C9D7-88F9-46B4-A7AB-0C91081F1594}" presName="img" presStyleLbl="fgImgPlace1" presStyleIdx="1" presStyleCnt="3" custScaleX="169013" custLinFactNeighborX="28924" custLinFactNeighborY="59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613AF1F-762F-4C4A-9574-09EAAF560937}" type="pres">
      <dgm:prSet presAssocID="{1C79C9D7-88F9-46B4-A7AB-0C91081F159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9296BE-72B4-4E36-A8AB-792C744569CB}" type="pres">
      <dgm:prSet presAssocID="{89AD5538-53AA-48E7-A938-F260E07CD85E}" presName="spacer" presStyleCnt="0"/>
      <dgm:spPr/>
    </dgm:pt>
    <dgm:pt modelId="{A369520A-2EB1-45F7-9561-69803284EA3D}" type="pres">
      <dgm:prSet presAssocID="{09C06F15-05BD-41FA-A2C9-70A470D48908}" presName="comp" presStyleCnt="0"/>
      <dgm:spPr/>
    </dgm:pt>
    <dgm:pt modelId="{9E65297B-00AB-48E4-8B9A-5FC4D8004DF0}" type="pres">
      <dgm:prSet presAssocID="{09C06F15-05BD-41FA-A2C9-70A470D48908}" presName="box" presStyleLbl="node1" presStyleIdx="2" presStyleCnt="3" custScaleX="80813" custLinFactNeighborX="-10197"/>
      <dgm:spPr/>
      <dgm:t>
        <a:bodyPr/>
        <a:lstStyle/>
        <a:p>
          <a:endParaRPr lang="ru-RU"/>
        </a:p>
      </dgm:t>
    </dgm:pt>
    <dgm:pt modelId="{7955FF8C-EF3E-4610-B4CB-3FA843316F32}" type="pres">
      <dgm:prSet presAssocID="{09C06F15-05BD-41FA-A2C9-70A470D48908}" presName="img" presStyleLbl="fgImgPlace1" presStyleIdx="2" presStyleCnt="3" custScaleX="157384" custLinFactNeighborX="26017" custLinFactNeighborY="54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ACFEE5-4A06-472F-8263-5D43CE91F07F}" type="pres">
      <dgm:prSet presAssocID="{09C06F15-05BD-41FA-A2C9-70A470D4890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3F9032-A722-48F6-9AB0-0B6142E82757}" srcId="{A688C653-F091-44B3-AFBF-99B0A55B20C4}" destId="{09C06F15-05BD-41FA-A2C9-70A470D48908}" srcOrd="2" destOrd="0" parTransId="{02348E9D-F1E5-47C8-B6C4-662456A79412}" sibTransId="{B461153B-0EBF-4CF1-A4F8-1442DF4127B5}"/>
    <dgm:cxn modelId="{3344C125-AE55-4BC7-BC9B-D9B478C9C186}" type="presOf" srcId="{09C06F15-05BD-41FA-A2C9-70A470D48908}" destId="{57ACFEE5-4A06-472F-8263-5D43CE91F07F}" srcOrd="1" destOrd="0" presId="urn:microsoft.com/office/officeart/2005/8/layout/vList4"/>
    <dgm:cxn modelId="{5C1A0032-515E-4556-A898-C82FDBD7B8EE}" type="presOf" srcId="{A688C653-F091-44B3-AFBF-99B0A55B20C4}" destId="{087535A5-3EE3-4838-9E65-EBB3CC861B57}" srcOrd="0" destOrd="0" presId="urn:microsoft.com/office/officeart/2005/8/layout/vList4"/>
    <dgm:cxn modelId="{AF23EF91-3AF1-443F-B801-CF23707624D0}" srcId="{A688C653-F091-44B3-AFBF-99B0A55B20C4}" destId="{4EE60C89-16C7-4E6E-BF3E-D8D6565926E2}" srcOrd="0" destOrd="0" parTransId="{3F3F336A-313D-487B-8A83-667D2DD84A53}" sibTransId="{5C6B26CE-50B0-4130-8D61-DB4D4B680BB8}"/>
    <dgm:cxn modelId="{096CC6E7-3FBE-4803-976D-FCE40CC1CD86}" type="presOf" srcId="{4EE60C89-16C7-4E6E-BF3E-D8D6565926E2}" destId="{FAFD70C2-970D-42DC-A67A-4C3F54F654BF}" srcOrd="1" destOrd="0" presId="urn:microsoft.com/office/officeart/2005/8/layout/vList4"/>
    <dgm:cxn modelId="{CEBA5E5B-D5D4-4A02-A6B9-8AB4B403FEE6}" type="presOf" srcId="{4EE60C89-16C7-4E6E-BF3E-D8D6565926E2}" destId="{141EFB73-1DAB-4220-8286-6847E342D8D6}" srcOrd="0" destOrd="0" presId="urn:microsoft.com/office/officeart/2005/8/layout/vList4"/>
    <dgm:cxn modelId="{8C6AC0FC-B6A2-429E-BEDF-EB9F53646D79}" type="presOf" srcId="{1C79C9D7-88F9-46B4-A7AB-0C91081F1594}" destId="{9613AF1F-762F-4C4A-9574-09EAAF560937}" srcOrd="1" destOrd="0" presId="urn:microsoft.com/office/officeart/2005/8/layout/vList4"/>
    <dgm:cxn modelId="{6F1548B7-915A-453B-8C48-4F53F25E4A7B}" srcId="{A688C653-F091-44B3-AFBF-99B0A55B20C4}" destId="{1C79C9D7-88F9-46B4-A7AB-0C91081F1594}" srcOrd="1" destOrd="0" parTransId="{50F16AFC-C9C8-4F13-852E-7890568254FD}" sibTransId="{89AD5538-53AA-48E7-A938-F260E07CD85E}"/>
    <dgm:cxn modelId="{BCC667D6-4030-444D-BC20-691A76FC8177}" type="presOf" srcId="{1C79C9D7-88F9-46B4-A7AB-0C91081F1594}" destId="{70E3719B-1DA7-40F6-9527-88109015B6A7}" srcOrd="0" destOrd="0" presId="urn:microsoft.com/office/officeart/2005/8/layout/vList4"/>
    <dgm:cxn modelId="{5C15E895-3108-4779-B364-D56990AD6363}" type="presOf" srcId="{09C06F15-05BD-41FA-A2C9-70A470D48908}" destId="{9E65297B-00AB-48E4-8B9A-5FC4D8004DF0}" srcOrd="0" destOrd="0" presId="urn:microsoft.com/office/officeart/2005/8/layout/vList4"/>
    <dgm:cxn modelId="{907FE27D-F850-4856-A0F7-1469CEA61077}" type="presParOf" srcId="{087535A5-3EE3-4838-9E65-EBB3CC861B57}" destId="{0155DD7E-58E1-4914-BDDC-9B35F71C11F4}" srcOrd="0" destOrd="0" presId="urn:microsoft.com/office/officeart/2005/8/layout/vList4"/>
    <dgm:cxn modelId="{DF410B75-6059-4230-97F3-C571B66EEAEC}" type="presParOf" srcId="{0155DD7E-58E1-4914-BDDC-9B35F71C11F4}" destId="{141EFB73-1DAB-4220-8286-6847E342D8D6}" srcOrd="0" destOrd="0" presId="urn:microsoft.com/office/officeart/2005/8/layout/vList4"/>
    <dgm:cxn modelId="{D512773B-51FA-4948-8222-37B61DB6AAAD}" type="presParOf" srcId="{0155DD7E-58E1-4914-BDDC-9B35F71C11F4}" destId="{FA91FB1A-8F3D-4429-9F8E-50DBCA3D3A30}" srcOrd="1" destOrd="0" presId="urn:microsoft.com/office/officeart/2005/8/layout/vList4"/>
    <dgm:cxn modelId="{8EB6A552-1921-4668-9D76-E9F5B656A17E}" type="presParOf" srcId="{0155DD7E-58E1-4914-BDDC-9B35F71C11F4}" destId="{FAFD70C2-970D-42DC-A67A-4C3F54F654BF}" srcOrd="2" destOrd="0" presId="urn:microsoft.com/office/officeart/2005/8/layout/vList4"/>
    <dgm:cxn modelId="{02590D35-02DC-4882-B287-826746E889C4}" type="presParOf" srcId="{087535A5-3EE3-4838-9E65-EBB3CC861B57}" destId="{BC0E8819-C3DF-4E8C-9228-96B83A4A8D8C}" srcOrd="1" destOrd="0" presId="urn:microsoft.com/office/officeart/2005/8/layout/vList4"/>
    <dgm:cxn modelId="{CC3722C6-6C99-4D9D-BC11-135D23EAF1CE}" type="presParOf" srcId="{087535A5-3EE3-4838-9E65-EBB3CC861B57}" destId="{6CDD2D89-C78E-47AD-A22C-3023AE46BC17}" srcOrd="2" destOrd="0" presId="urn:microsoft.com/office/officeart/2005/8/layout/vList4"/>
    <dgm:cxn modelId="{D8B0C4AA-FB74-4936-B5DD-99F4689AE2FA}" type="presParOf" srcId="{6CDD2D89-C78E-47AD-A22C-3023AE46BC17}" destId="{70E3719B-1DA7-40F6-9527-88109015B6A7}" srcOrd="0" destOrd="0" presId="urn:microsoft.com/office/officeart/2005/8/layout/vList4"/>
    <dgm:cxn modelId="{883066FA-87D8-48F5-B32D-82965732EA46}" type="presParOf" srcId="{6CDD2D89-C78E-47AD-A22C-3023AE46BC17}" destId="{7F8609C2-5AB7-492F-9485-D1C92F7E0299}" srcOrd="1" destOrd="0" presId="urn:microsoft.com/office/officeart/2005/8/layout/vList4"/>
    <dgm:cxn modelId="{045D6745-7E19-46D7-AB73-AD60942EA185}" type="presParOf" srcId="{6CDD2D89-C78E-47AD-A22C-3023AE46BC17}" destId="{9613AF1F-762F-4C4A-9574-09EAAF560937}" srcOrd="2" destOrd="0" presId="urn:microsoft.com/office/officeart/2005/8/layout/vList4"/>
    <dgm:cxn modelId="{9B470809-687D-486F-968A-75261EE241C9}" type="presParOf" srcId="{087535A5-3EE3-4838-9E65-EBB3CC861B57}" destId="{529296BE-72B4-4E36-A8AB-792C744569CB}" srcOrd="3" destOrd="0" presId="urn:microsoft.com/office/officeart/2005/8/layout/vList4"/>
    <dgm:cxn modelId="{75071913-56C2-49AD-93A0-B54B89E8E0AA}" type="presParOf" srcId="{087535A5-3EE3-4838-9E65-EBB3CC861B57}" destId="{A369520A-2EB1-45F7-9561-69803284EA3D}" srcOrd="4" destOrd="0" presId="urn:microsoft.com/office/officeart/2005/8/layout/vList4"/>
    <dgm:cxn modelId="{758ADEB7-FA60-4889-AD1C-62D12E8716BC}" type="presParOf" srcId="{A369520A-2EB1-45F7-9561-69803284EA3D}" destId="{9E65297B-00AB-48E4-8B9A-5FC4D8004DF0}" srcOrd="0" destOrd="0" presId="urn:microsoft.com/office/officeart/2005/8/layout/vList4"/>
    <dgm:cxn modelId="{E77DE767-268B-412C-9BCD-0E68ED25324B}" type="presParOf" srcId="{A369520A-2EB1-45F7-9561-69803284EA3D}" destId="{7955FF8C-EF3E-4610-B4CB-3FA843316F32}" srcOrd="1" destOrd="0" presId="urn:microsoft.com/office/officeart/2005/8/layout/vList4"/>
    <dgm:cxn modelId="{974EAC18-933C-40E7-BCE1-250D491D3C51}" type="presParOf" srcId="{A369520A-2EB1-45F7-9561-69803284EA3D}" destId="{57ACFEE5-4A06-472F-8263-5D43CE91F07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88C653-F091-44B3-AFBF-99B0A55B20C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79C9D7-88F9-46B4-A7AB-0C91081F1594}">
      <dgm:prSet phldrT="[Текст]" custT="1"/>
      <dgm:spPr/>
      <dgm:t>
        <a:bodyPr anchor="ctr"/>
        <a:lstStyle/>
        <a:p>
          <a:pPr algn="r"/>
          <a:r>
            <a:rPr lang="ru-RU" sz="2000" b="1" dirty="0" smtClean="0"/>
            <a:t>ТОС </a:t>
          </a:r>
        </a:p>
        <a:p>
          <a:pPr algn="r"/>
          <a:r>
            <a:rPr lang="ru-RU" sz="2000" b="1" dirty="0" smtClean="0"/>
            <a:t>«</a:t>
          </a:r>
          <a:r>
            <a:rPr lang="ru-RU" sz="2000" b="1" dirty="0" err="1" smtClean="0"/>
            <a:t>Бороздиновский</a:t>
          </a:r>
          <a:r>
            <a:rPr lang="ru-RU" sz="2000" b="1" dirty="0" smtClean="0"/>
            <a:t>»</a:t>
          </a:r>
        </a:p>
        <a:p>
          <a:pPr algn="r"/>
          <a:r>
            <a:rPr lang="ru-RU" sz="2000" b="1" dirty="0" smtClean="0">
              <a:solidFill>
                <a:schemeClr val="tx1"/>
              </a:solidFill>
            </a:rPr>
            <a:t>(памятный </a:t>
          </a:r>
        </a:p>
        <a:p>
          <a:pPr algn="r"/>
          <a:r>
            <a:rPr lang="ru-RU" sz="2000" b="1" dirty="0" smtClean="0">
              <a:solidFill>
                <a:schemeClr val="tx1"/>
              </a:solidFill>
            </a:rPr>
            <a:t>мемориал)</a:t>
          </a:r>
          <a:endParaRPr lang="ru-RU" sz="2000" b="1" dirty="0">
            <a:solidFill>
              <a:schemeClr val="tx1"/>
            </a:solidFill>
          </a:endParaRPr>
        </a:p>
      </dgm:t>
    </dgm:pt>
    <dgm:pt modelId="{50F16AFC-C9C8-4F13-852E-7890568254FD}" type="parTrans" cxnId="{6F1548B7-915A-453B-8C48-4F53F25E4A7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9AD5538-53AA-48E7-A938-F260E07CD85E}" type="sibTrans" cxnId="{6F1548B7-915A-453B-8C48-4F53F25E4A7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EE60C89-16C7-4E6E-BF3E-D8D6565926E2}">
      <dgm:prSet phldrT="[Текст]" custT="1"/>
      <dgm:spPr/>
      <dgm:t>
        <a:bodyPr anchor="ctr"/>
        <a:lstStyle/>
        <a:p>
          <a:pPr algn="r"/>
          <a:r>
            <a:rPr lang="ru-RU" sz="2000" b="1" dirty="0" smtClean="0"/>
            <a:t>ТОС</a:t>
          </a:r>
        </a:p>
        <a:p>
          <a:pPr algn="r"/>
          <a:r>
            <a:rPr lang="ru-RU" sz="2000" b="1" dirty="0" smtClean="0"/>
            <a:t> «Троицкий»</a:t>
          </a:r>
        </a:p>
        <a:p>
          <a:pPr algn="r"/>
          <a:r>
            <a:rPr lang="ru-RU" sz="2000" b="1" dirty="0" smtClean="0">
              <a:solidFill>
                <a:schemeClr val="tx1"/>
              </a:solidFill>
            </a:rPr>
            <a:t>(спортивная </a:t>
          </a:r>
        </a:p>
        <a:p>
          <a:pPr algn="r"/>
          <a:r>
            <a:rPr lang="ru-RU" sz="2000" b="1" dirty="0" smtClean="0">
              <a:solidFill>
                <a:schemeClr val="tx1"/>
              </a:solidFill>
            </a:rPr>
            <a:t>площадка)</a:t>
          </a:r>
          <a:endParaRPr lang="ru-RU" sz="2400" b="1" dirty="0">
            <a:solidFill>
              <a:schemeClr val="tx1"/>
            </a:solidFill>
          </a:endParaRPr>
        </a:p>
      </dgm:t>
    </dgm:pt>
    <dgm:pt modelId="{5C6B26CE-50B0-4130-8D61-DB4D4B680BB8}" type="sibTrans" cxnId="{AF23EF91-3AF1-443F-B801-CF23707624D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F3F336A-313D-487B-8A83-667D2DD84A53}" type="parTrans" cxnId="{AF23EF91-3AF1-443F-B801-CF23707624D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87535A5-3EE3-4838-9E65-EBB3CC861B57}" type="pres">
      <dgm:prSet presAssocID="{A688C653-F091-44B3-AFBF-99B0A55B20C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55DD7E-58E1-4914-BDDC-9B35F71C11F4}" type="pres">
      <dgm:prSet presAssocID="{4EE60C89-16C7-4E6E-BF3E-D8D6565926E2}" presName="comp" presStyleCnt="0"/>
      <dgm:spPr/>
    </dgm:pt>
    <dgm:pt modelId="{141EFB73-1DAB-4220-8286-6847E342D8D6}" type="pres">
      <dgm:prSet presAssocID="{4EE60C89-16C7-4E6E-BF3E-D8D6565926E2}" presName="box" presStyleLbl="node1" presStyleIdx="0" presStyleCnt="2" custScaleX="84821" custLinFactNeighborX="-10197"/>
      <dgm:spPr/>
      <dgm:t>
        <a:bodyPr/>
        <a:lstStyle/>
        <a:p>
          <a:endParaRPr lang="ru-RU"/>
        </a:p>
      </dgm:t>
    </dgm:pt>
    <dgm:pt modelId="{FA91FB1A-8F3D-4429-9F8E-50DBCA3D3A30}" type="pres">
      <dgm:prSet presAssocID="{4EE60C89-16C7-4E6E-BF3E-D8D6565926E2}" presName="img" presStyleLbl="fgImgPlace1" presStyleIdx="0" presStyleCnt="2" custScaleX="199415" custScaleY="94629" custLinFactNeighborX="31505" custLinFactNeighborY="-111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FD70C2-970D-42DC-A67A-4C3F54F654BF}" type="pres">
      <dgm:prSet presAssocID="{4EE60C89-16C7-4E6E-BF3E-D8D6565926E2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0E8819-C3DF-4E8C-9228-96B83A4A8D8C}" type="pres">
      <dgm:prSet presAssocID="{5C6B26CE-50B0-4130-8D61-DB4D4B680BB8}" presName="spacer" presStyleCnt="0"/>
      <dgm:spPr/>
    </dgm:pt>
    <dgm:pt modelId="{6CDD2D89-C78E-47AD-A22C-3023AE46BC17}" type="pres">
      <dgm:prSet presAssocID="{1C79C9D7-88F9-46B4-A7AB-0C91081F1594}" presName="comp" presStyleCnt="0"/>
      <dgm:spPr/>
    </dgm:pt>
    <dgm:pt modelId="{70E3719B-1DA7-40F6-9527-88109015B6A7}" type="pres">
      <dgm:prSet presAssocID="{1C79C9D7-88F9-46B4-A7AB-0C91081F1594}" presName="box" presStyleLbl="node1" presStyleIdx="1" presStyleCnt="2" custScaleX="84821" custLinFactNeighborX="-10197"/>
      <dgm:spPr/>
      <dgm:t>
        <a:bodyPr/>
        <a:lstStyle/>
        <a:p>
          <a:endParaRPr lang="ru-RU"/>
        </a:p>
      </dgm:t>
    </dgm:pt>
    <dgm:pt modelId="{7F8609C2-5AB7-492F-9485-D1C92F7E0299}" type="pres">
      <dgm:prSet presAssocID="{1C79C9D7-88F9-46B4-A7AB-0C91081F1594}" presName="img" presStyleLbl="fgImgPlace1" presStyleIdx="1" presStyleCnt="2" custScaleX="199415" custLinFactNeighborX="25094" custLinFactNeighborY="-172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613AF1F-762F-4C4A-9574-09EAAF560937}" type="pres">
      <dgm:prSet presAssocID="{1C79C9D7-88F9-46B4-A7AB-0C91081F1594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4BD392-9CB1-4942-A31F-17959A27908F}" type="presOf" srcId="{4EE60C89-16C7-4E6E-BF3E-D8D6565926E2}" destId="{141EFB73-1DAB-4220-8286-6847E342D8D6}" srcOrd="0" destOrd="0" presId="urn:microsoft.com/office/officeart/2005/8/layout/vList4"/>
    <dgm:cxn modelId="{7564CB60-B4CA-4B62-8CE3-57E801261D48}" type="presOf" srcId="{A688C653-F091-44B3-AFBF-99B0A55B20C4}" destId="{087535A5-3EE3-4838-9E65-EBB3CC861B57}" srcOrd="0" destOrd="0" presId="urn:microsoft.com/office/officeart/2005/8/layout/vList4"/>
    <dgm:cxn modelId="{7F9E335B-993E-4CF4-B6AA-554DD0830E2E}" type="presOf" srcId="{4EE60C89-16C7-4E6E-BF3E-D8D6565926E2}" destId="{FAFD70C2-970D-42DC-A67A-4C3F54F654BF}" srcOrd="1" destOrd="0" presId="urn:microsoft.com/office/officeart/2005/8/layout/vList4"/>
    <dgm:cxn modelId="{9941D01F-9DB3-4199-8599-77AB3869E1D7}" type="presOf" srcId="{1C79C9D7-88F9-46B4-A7AB-0C91081F1594}" destId="{9613AF1F-762F-4C4A-9574-09EAAF560937}" srcOrd="1" destOrd="0" presId="urn:microsoft.com/office/officeart/2005/8/layout/vList4"/>
    <dgm:cxn modelId="{C3EADA83-5D0C-4EAF-81FE-C2C280B25289}" type="presOf" srcId="{1C79C9D7-88F9-46B4-A7AB-0C91081F1594}" destId="{70E3719B-1DA7-40F6-9527-88109015B6A7}" srcOrd="0" destOrd="0" presId="urn:microsoft.com/office/officeart/2005/8/layout/vList4"/>
    <dgm:cxn modelId="{AF23EF91-3AF1-443F-B801-CF23707624D0}" srcId="{A688C653-F091-44B3-AFBF-99B0A55B20C4}" destId="{4EE60C89-16C7-4E6E-BF3E-D8D6565926E2}" srcOrd="0" destOrd="0" parTransId="{3F3F336A-313D-487B-8A83-667D2DD84A53}" sibTransId="{5C6B26CE-50B0-4130-8D61-DB4D4B680BB8}"/>
    <dgm:cxn modelId="{6F1548B7-915A-453B-8C48-4F53F25E4A7B}" srcId="{A688C653-F091-44B3-AFBF-99B0A55B20C4}" destId="{1C79C9D7-88F9-46B4-A7AB-0C91081F1594}" srcOrd="1" destOrd="0" parTransId="{50F16AFC-C9C8-4F13-852E-7890568254FD}" sibTransId="{89AD5538-53AA-48E7-A938-F260E07CD85E}"/>
    <dgm:cxn modelId="{935CC643-9F84-40AC-9A8C-5C891D7C1391}" type="presParOf" srcId="{087535A5-3EE3-4838-9E65-EBB3CC861B57}" destId="{0155DD7E-58E1-4914-BDDC-9B35F71C11F4}" srcOrd="0" destOrd="0" presId="urn:microsoft.com/office/officeart/2005/8/layout/vList4"/>
    <dgm:cxn modelId="{F0E866AF-1377-4265-A012-16069593F574}" type="presParOf" srcId="{0155DD7E-58E1-4914-BDDC-9B35F71C11F4}" destId="{141EFB73-1DAB-4220-8286-6847E342D8D6}" srcOrd="0" destOrd="0" presId="urn:microsoft.com/office/officeart/2005/8/layout/vList4"/>
    <dgm:cxn modelId="{04C519A2-549A-453B-BADE-6A4F1AA7EF8F}" type="presParOf" srcId="{0155DD7E-58E1-4914-BDDC-9B35F71C11F4}" destId="{FA91FB1A-8F3D-4429-9F8E-50DBCA3D3A30}" srcOrd="1" destOrd="0" presId="urn:microsoft.com/office/officeart/2005/8/layout/vList4"/>
    <dgm:cxn modelId="{98667F49-0735-41D9-89A8-AEF97483DD3B}" type="presParOf" srcId="{0155DD7E-58E1-4914-BDDC-9B35F71C11F4}" destId="{FAFD70C2-970D-42DC-A67A-4C3F54F654BF}" srcOrd="2" destOrd="0" presId="urn:microsoft.com/office/officeart/2005/8/layout/vList4"/>
    <dgm:cxn modelId="{365B4183-1E7C-4746-8F1E-BD3386A982CF}" type="presParOf" srcId="{087535A5-3EE3-4838-9E65-EBB3CC861B57}" destId="{BC0E8819-C3DF-4E8C-9228-96B83A4A8D8C}" srcOrd="1" destOrd="0" presId="urn:microsoft.com/office/officeart/2005/8/layout/vList4"/>
    <dgm:cxn modelId="{4A82A1E9-ABEF-43F7-BC19-8CA4E48996B8}" type="presParOf" srcId="{087535A5-3EE3-4838-9E65-EBB3CC861B57}" destId="{6CDD2D89-C78E-47AD-A22C-3023AE46BC17}" srcOrd="2" destOrd="0" presId="urn:microsoft.com/office/officeart/2005/8/layout/vList4"/>
    <dgm:cxn modelId="{BA5E1216-3C53-4F32-BDE6-2B2DEF156C0F}" type="presParOf" srcId="{6CDD2D89-C78E-47AD-A22C-3023AE46BC17}" destId="{70E3719B-1DA7-40F6-9527-88109015B6A7}" srcOrd="0" destOrd="0" presId="urn:microsoft.com/office/officeart/2005/8/layout/vList4"/>
    <dgm:cxn modelId="{E7C92DC0-D23A-454F-BBEA-511ABB2E2275}" type="presParOf" srcId="{6CDD2D89-C78E-47AD-A22C-3023AE46BC17}" destId="{7F8609C2-5AB7-492F-9485-D1C92F7E0299}" srcOrd="1" destOrd="0" presId="urn:microsoft.com/office/officeart/2005/8/layout/vList4"/>
    <dgm:cxn modelId="{DFEDA10B-87F7-44BB-B1A5-2FDFC0DAC1D8}" type="presParOf" srcId="{6CDD2D89-C78E-47AD-A22C-3023AE46BC17}" destId="{9613AF1F-762F-4C4A-9574-09EAAF56093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C8943E1-90B6-4DA2-8787-52800B175E8F}">
      <dsp:nvSpPr>
        <dsp:cNvPr id="0" name=""/>
        <dsp:cNvSpPr/>
      </dsp:nvSpPr>
      <dsp:spPr>
        <a:xfrm>
          <a:off x="0" y="0"/>
          <a:ext cx="8229599" cy="153346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711200">
            <a:lnSpc>
              <a:spcPts val="17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Осуществить капитальный ремонт участка дороги «Елань-Колено-Воробьёвка»-Новохопёрск протяжённостью </a:t>
          </a:r>
          <a:r>
            <a:rPr lang="ru-RU" sz="16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10,6 км на сумму 172,5 млн. руб.</a:t>
          </a:r>
          <a:endParaRPr lang="ru-RU" sz="16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711200">
            <a:lnSpc>
              <a:spcPts val="17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Добиться  включения в план работ капитального ремонта автодороги М «Дон»-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Бобров-Таловая-Новохопёрск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.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72609" y="0"/>
        <a:ext cx="6456990" cy="1533469"/>
      </dsp:txXfrm>
    </dsp:sp>
    <dsp:sp modelId="{A29EAF90-BDEB-46BB-AF08-33DFC8AB02DD}">
      <dsp:nvSpPr>
        <dsp:cNvPr id="0" name=""/>
        <dsp:cNvSpPr/>
      </dsp:nvSpPr>
      <dsp:spPr>
        <a:xfrm>
          <a:off x="126689" y="259978"/>
          <a:ext cx="1645919" cy="10135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CA8C69-8EF4-44B7-B568-9FEC648C118A}">
      <dsp:nvSpPr>
        <dsp:cNvPr id="0" name=""/>
        <dsp:cNvSpPr/>
      </dsp:nvSpPr>
      <dsp:spPr>
        <a:xfrm>
          <a:off x="0" y="1660158"/>
          <a:ext cx="8229599" cy="1552942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ts val="17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Осуществить устройство освещения вдоль региональной дороги общей протяжённостью 6 км в р.п.Новохопёрском по ул. Урожайной и в </a:t>
          </a:r>
          <a:r>
            <a:rPr lang="ru-RU" sz="16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с.Пыховка</a:t>
          </a: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72609" y="1660158"/>
        <a:ext cx="6456990" cy="1552942"/>
      </dsp:txXfrm>
    </dsp:sp>
    <dsp:sp modelId="{44A64B86-D157-45E9-B0D9-C051074F8FC9}">
      <dsp:nvSpPr>
        <dsp:cNvPr id="0" name=""/>
        <dsp:cNvSpPr/>
      </dsp:nvSpPr>
      <dsp:spPr>
        <a:xfrm>
          <a:off x="126689" y="1929873"/>
          <a:ext cx="1645919" cy="10135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79A8A2-B002-4AF5-92A8-DC1B89AB9E83}">
      <dsp:nvSpPr>
        <dsp:cNvPr id="0" name=""/>
        <dsp:cNvSpPr/>
      </dsp:nvSpPr>
      <dsp:spPr>
        <a:xfrm>
          <a:off x="0" y="3339790"/>
          <a:ext cx="8229599" cy="1266890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ts val="17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Выполнить ПИРы на устройство освещения вдоль дороги М «Дон»-</a:t>
          </a:r>
          <a:r>
            <a:rPr lang="ru-RU" sz="1600" kern="1200" dirty="0" err="1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Бобров-Таловая-Новохопёрск</a:t>
          </a: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протяжённостью </a:t>
          </a:r>
          <a:r>
            <a:rPr lang="ru-RU" sz="16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3,5 км </a:t>
          </a: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на участке от поклонного креста на въезде в город до перекрёстка с кольцевым  движением на сёла Красное и Троицкое.</a:t>
          </a:r>
          <a:endParaRPr lang="ru-RU" sz="1600" kern="1200" dirty="0">
            <a:solidFill>
              <a:schemeClr val="bg2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72609" y="3339790"/>
        <a:ext cx="6456990" cy="1266890"/>
      </dsp:txXfrm>
    </dsp:sp>
    <dsp:sp modelId="{470E2993-D007-4F8B-BAA6-4143CDB0E948}">
      <dsp:nvSpPr>
        <dsp:cNvPr id="0" name=""/>
        <dsp:cNvSpPr/>
      </dsp:nvSpPr>
      <dsp:spPr>
        <a:xfrm>
          <a:off x="126689" y="3466479"/>
          <a:ext cx="1645919" cy="10135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1EFB73-1DAB-4220-8286-6847E342D8D6}">
      <dsp:nvSpPr>
        <dsp:cNvPr id="0" name=""/>
        <dsp:cNvSpPr/>
      </dsp:nvSpPr>
      <dsp:spPr>
        <a:xfrm>
          <a:off x="421605" y="0"/>
          <a:ext cx="4078629" cy="17679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ТОС «ИСКРА»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(уличное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 освещение)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376414" y="0"/>
        <a:ext cx="3123819" cy="1767917"/>
      </dsp:txXfrm>
    </dsp:sp>
    <dsp:sp modelId="{FA91FB1A-8F3D-4429-9F8E-50DBCA3D3A30}">
      <dsp:nvSpPr>
        <dsp:cNvPr id="0" name=""/>
        <dsp:cNvSpPr/>
      </dsp:nvSpPr>
      <dsp:spPr>
        <a:xfrm>
          <a:off x="600252" y="176791"/>
          <a:ext cx="1874154" cy="141433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3719B-1DA7-40F6-9527-88109015B6A7}">
      <dsp:nvSpPr>
        <dsp:cNvPr id="0" name=""/>
        <dsp:cNvSpPr/>
      </dsp:nvSpPr>
      <dsp:spPr>
        <a:xfrm>
          <a:off x="415666" y="1944709"/>
          <a:ext cx="4078629" cy="17679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ТОС «Энергия»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(детская 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площадка)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1370476" y="1944709"/>
        <a:ext cx="3123819" cy="1767917"/>
      </dsp:txXfrm>
    </dsp:sp>
    <dsp:sp modelId="{7F8609C2-5AB7-492F-9485-D1C92F7E0299}">
      <dsp:nvSpPr>
        <dsp:cNvPr id="0" name=""/>
        <dsp:cNvSpPr/>
      </dsp:nvSpPr>
      <dsp:spPr>
        <a:xfrm>
          <a:off x="606191" y="2121500"/>
          <a:ext cx="1850399" cy="141433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5297B-00AB-48E4-8B9A-5FC4D8004DF0}">
      <dsp:nvSpPr>
        <dsp:cNvPr id="0" name=""/>
        <dsp:cNvSpPr/>
      </dsp:nvSpPr>
      <dsp:spPr>
        <a:xfrm>
          <a:off x="391916" y="3889418"/>
          <a:ext cx="4078629" cy="17679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ТОС «Крым                             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Новохопёрский»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(</a:t>
          </a:r>
          <a:r>
            <a:rPr lang="ru-RU" sz="2000" b="1" kern="1200" dirty="0" err="1" smtClean="0">
              <a:solidFill>
                <a:schemeClr val="tx1"/>
              </a:solidFill>
            </a:rPr>
            <a:t>фотозона</a:t>
          </a:r>
          <a:r>
            <a:rPr lang="ru-RU" sz="2000" b="1" kern="1200" dirty="0" smtClean="0">
              <a:solidFill>
                <a:schemeClr val="tx1"/>
              </a:solidFill>
            </a:rPr>
            <a:t>)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346726" y="3889418"/>
        <a:ext cx="3123819" cy="1767917"/>
      </dsp:txXfrm>
    </dsp:sp>
    <dsp:sp modelId="{7955FF8C-EF3E-4610-B4CB-3FA843316F32}">
      <dsp:nvSpPr>
        <dsp:cNvPr id="0" name=""/>
        <dsp:cNvSpPr/>
      </dsp:nvSpPr>
      <dsp:spPr>
        <a:xfrm>
          <a:off x="629941" y="4066210"/>
          <a:ext cx="1755400" cy="141433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1EFB73-1DAB-4220-8286-6847E342D8D6}">
      <dsp:nvSpPr>
        <dsp:cNvPr id="0" name=""/>
        <dsp:cNvSpPr/>
      </dsp:nvSpPr>
      <dsp:spPr>
        <a:xfrm>
          <a:off x="398190" y="0"/>
          <a:ext cx="4202224" cy="17924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ТОС «Елань-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/>
            <a:t>Коленовский</a:t>
          </a:r>
          <a:r>
            <a:rPr lang="ru-RU" sz="2000" b="1" kern="1200" dirty="0" smtClean="0"/>
            <a:t>»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(памятный 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знак)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379650" y="0"/>
        <a:ext cx="3220763" cy="1792471"/>
      </dsp:txXfrm>
    </dsp:sp>
    <dsp:sp modelId="{FA91FB1A-8F3D-4429-9F8E-50DBCA3D3A30}">
      <dsp:nvSpPr>
        <dsp:cNvPr id="0" name=""/>
        <dsp:cNvSpPr/>
      </dsp:nvSpPr>
      <dsp:spPr>
        <a:xfrm>
          <a:off x="654633" y="179247"/>
          <a:ext cx="1780380" cy="14339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3719B-1DA7-40F6-9527-88109015B6A7}">
      <dsp:nvSpPr>
        <dsp:cNvPr id="0" name=""/>
        <dsp:cNvSpPr/>
      </dsp:nvSpPr>
      <dsp:spPr>
        <a:xfrm>
          <a:off x="392253" y="1971719"/>
          <a:ext cx="4202224" cy="17924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ТОС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 «Берёзовский»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(детская 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площадка)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1373713" y="1971719"/>
        <a:ext cx="3220763" cy="1792471"/>
      </dsp:txXfrm>
    </dsp:sp>
    <dsp:sp modelId="{7F8609C2-5AB7-492F-9485-D1C92F7E0299}">
      <dsp:nvSpPr>
        <dsp:cNvPr id="0" name=""/>
        <dsp:cNvSpPr/>
      </dsp:nvSpPr>
      <dsp:spPr>
        <a:xfrm>
          <a:off x="562916" y="2154565"/>
          <a:ext cx="1756632" cy="14339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5297B-00AB-48E4-8B9A-5FC4D8004DF0}">
      <dsp:nvSpPr>
        <dsp:cNvPr id="0" name=""/>
        <dsp:cNvSpPr/>
      </dsp:nvSpPr>
      <dsp:spPr>
        <a:xfrm>
          <a:off x="392253" y="3943438"/>
          <a:ext cx="4202224" cy="17924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ТОС 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«</a:t>
          </a:r>
          <a:r>
            <a:rPr lang="ru-RU" sz="2000" b="1" kern="1200" dirty="0" err="1" smtClean="0"/>
            <a:t>Новопокровский</a:t>
          </a:r>
          <a:r>
            <a:rPr lang="ru-RU" sz="2000" b="1" kern="1200" dirty="0" smtClean="0"/>
            <a:t>»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(въездной знак)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373713" y="3943438"/>
        <a:ext cx="3220763" cy="1792471"/>
      </dsp:txXfrm>
    </dsp:sp>
    <dsp:sp modelId="{7955FF8C-EF3E-4610-B4CB-3FA843316F32}">
      <dsp:nvSpPr>
        <dsp:cNvPr id="0" name=""/>
        <dsp:cNvSpPr/>
      </dsp:nvSpPr>
      <dsp:spPr>
        <a:xfrm>
          <a:off x="562916" y="4098780"/>
          <a:ext cx="1756632" cy="14339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1EFB73-1DAB-4220-8286-6847E342D8D6}">
      <dsp:nvSpPr>
        <dsp:cNvPr id="0" name=""/>
        <dsp:cNvSpPr/>
      </dsp:nvSpPr>
      <dsp:spPr>
        <a:xfrm>
          <a:off x="249323" y="0"/>
          <a:ext cx="4120305" cy="1899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ТОС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 «Ленинский»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(благоустройство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памятного места)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1228617" y="0"/>
        <a:ext cx="3141010" cy="1899046"/>
      </dsp:txXfrm>
    </dsp:sp>
    <dsp:sp modelId="{FA91FB1A-8F3D-4429-9F8E-50DBCA3D3A30}">
      <dsp:nvSpPr>
        <dsp:cNvPr id="0" name=""/>
        <dsp:cNvSpPr/>
      </dsp:nvSpPr>
      <dsp:spPr>
        <a:xfrm>
          <a:off x="442675" y="199673"/>
          <a:ext cx="1680391" cy="15192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3719B-1DA7-40F6-9527-88109015B6A7}">
      <dsp:nvSpPr>
        <dsp:cNvPr id="0" name=""/>
        <dsp:cNvSpPr/>
      </dsp:nvSpPr>
      <dsp:spPr>
        <a:xfrm>
          <a:off x="246376" y="2088951"/>
          <a:ext cx="4132050" cy="1899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ТОС 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«Заря Востока»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(ограждение 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детской площадки)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1228463" y="2088951"/>
        <a:ext cx="3149963" cy="1899046"/>
      </dsp:txXfrm>
    </dsp:sp>
    <dsp:sp modelId="{7F8609C2-5AB7-492F-9485-D1C92F7E0299}">
      <dsp:nvSpPr>
        <dsp:cNvPr id="0" name=""/>
        <dsp:cNvSpPr/>
      </dsp:nvSpPr>
      <dsp:spPr>
        <a:xfrm>
          <a:off x="439734" y="2287910"/>
          <a:ext cx="1703840" cy="15192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5297B-00AB-48E4-8B9A-5FC4D8004DF0}">
      <dsp:nvSpPr>
        <dsp:cNvPr id="0" name=""/>
        <dsp:cNvSpPr/>
      </dsp:nvSpPr>
      <dsp:spPr>
        <a:xfrm>
          <a:off x="261034" y="4177903"/>
          <a:ext cx="4073428" cy="1899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ТОС 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«Московский»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</a:rPr>
            <a:t>(благоустройство 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</a:rPr>
            <a:t>зоны отдыха) </a:t>
          </a:r>
          <a:endParaRPr lang="ru-RU" sz="2400" b="1" kern="1200" dirty="0">
            <a:solidFill>
              <a:srgbClr val="002060"/>
            </a:solidFill>
          </a:endParaRPr>
        </a:p>
      </dsp:txBody>
      <dsp:txXfrm>
        <a:off x="1229188" y="4177903"/>
        <a:ext cx="3105275" cy="1899046"/>
      </dsp:txXfrm>
    </dsp:sp>
    <dsp:sp modelId="{7955FF8C-EF3E-4610-B4CB-3FA843316F32}">
      <dsp:nvSpPr>
        <dsp:cNvPr id="0" name=""/>
        <dsp:cNvSpPr/>
      </dsp:nvSpPr>
      <dsp:spPr>
        <a:xfrm>
          <a:off x="454392" y="4376148"/>
          <a:ext cx="1586607" cy="15192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1EFB73-1DAB-4220-8286-6847E342D8D6}">
      <dsp:nvSpPr>
        <dsp:cNvPr id="0" name=""/>
        <dsp:cNvSpPr/>
      </dsp:nvSpPr>
      <dsp:spPr>
        <a:xfrm>
          <a:off x="183934" y="0"/>
          <a:ext cx="4519765" cy="28840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ТОС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 «Троицкий»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(спортивная 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площадка)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1332511" y="0"/>
        <a:ext cx="3371187" cy="2884010"/>
      </dsp:txXfrm>
    </dsp:sp>
    <dsp:sp modelId="{FA91FB1A-8F3D-4429-9F8E-50DBCA3D3A30}">
      <dsp:nvSpPr>
        <dsp:cNvPr id="0" name=""/>
        <dsp:cNvSpPr/>
      </dsp:nvSpPr>
      <dsp:spPr>
        <a:xfrm>
          <a:off x="417290" y="324635"/>
          <a:ext cx="2125202" cy="21832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3719B-1DA7-40F6-9527-88109015B6A7}">
      <dsp:nvSpPr>
        <dsp:cNvPr id="0" name=""/>
        <dsp:cNvSpPr/>
      </dsp:nvSpPr>
      <dsp:spPr>
        <a:xfrm>
          <a:off x="183934" y="3172411"/>
          <a:ext cx="4519765" cy="28840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ТОС 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«</a:t>
          </a:r>
          <a:r>
            <a:rPr lang="ru-RU" sz="2000" b="1" kern="1200" dirty="0" err="1" smtClean="0"/>
            <a:t>Бороздиновский</a:t>
          </a:r>
          <a:r>
            <a:rPr lang="ru-RU" sz="2000" b="1" kern="1200" dirty="0" smtClean="0"/>
            <a:t>»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(памятный 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мемориал)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332511" y="3172411"/>
        <a:ext cx="3371187" cy="2884010"/>
      </dsp:txXfrm>
    </dsp:sp>
    <dsp:sp modelId="{7F8609C2-5AB7-492F-9485-D1C92F7E0299}">
      <dsp:nvSpPr>
        <dsp:cNvPr id="0" name=""/>
        <dsp:cNvSpPr/>
      </dsp:nvSpPr>
      <dsp:spPr>
        <a:xfrm>
          <a:off x="348967" y="3420989"/>
          <a:ext cx="2125202" cy="23072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</cdr:x>
      <cdr:y>0.25641</cdr:y>
    </cdr:from>
    <cdr:to>
      <cdr:x>0.56</cdr:x>
      <cdr:y>0.55128</cdr:y>
    </cdr:to>
    <cdr:sp macro="" textlink="">
      <cdr:nvSpPr>
        <cdr:cNvPr id="3" name="Прямая со стрелкой 2"/>
        <cdr:cNvSpPr/>
      </cdr:nvSpPr>
      <cdr:spPr>
        <a:xfrm xmlns:a="http://schemas.openxmlformats.org/drawingml/2006/main" flipV="1">
          <a:off x="504056" y="1440160"/>
          <a:ext cx="1512168" cy="165618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0.22881</cdr:x>
      <cdr:y>0.92306</cdr:y>
    </cdr:from>
    <cdr:to>
      <cdr:x>0.34746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44216" y="5256584"/>
          <a:ext cx="1008112" cy="4278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tx1"/>
              </a:solidFill>
            </a:rPr>
            <a:t>2022 год</a:t>
          </a:r>
          <a:endParaRPr lang="ru-RU" sz="1600" b="1" dirty="0">
            <a:solidFill>
              <a:schemeClr val="tx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0.05263</cdr:x>
      <cdr:y>0.08511</cdr:y>
    </cdr:from>
    <cdr:to>
      <cdr:x>0.44607</cdr:x>
      <cdr:y>0.30924</cdr:y>
    </cdr:to>
    <cdr:sp macro="" textlink="">
      <cdr:nvSpPr>
        <cdr:cNvPr id="3" name="Прямая со стрелкой 2"/>
        <cdr:cNvSpPr/>
      </cdr:nvSpPr>
      <cdr:spPr>
        <a:xfrm xmlns:a="http://schemas.openxmlformats.org/drawingml/2006/main" flipV="1">
          <a:off x="288032" y="288032"/>
          <a:ext cx="2153157" cy="75856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i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0.35879</cdr:x>
      <cdr:y>0.52515</cdr:y>
    </cdr:from>
    <cdr:to>
      <cdr:x>0.4699</cdr:x>
      <cdr:y>0.73347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50504" y="1440160"/>
          <a:ext cx="449195" cy="5712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67 %</a:t>
          </a:r>
          <a:endParaRPr lang="ru-RU" sz="24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0.0738</cdr:x>
      <cdr:y>0.34135</cdr:y>
    </cdr:from>
    <cdr:to>
      <cdr:x>0.20724</cdr:x>
      <cdr:y>0.56557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98376" y="936104"/>
          <a:ext cx="539463" cy="6148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33 %</a:t>
          </a:r>
          <a:endParaRPr lang="ru-RU" sz="24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0.28302</cdr:x>
      <cdr:y>0.60312</cdr:y>
    </cdr:from>
    <cdr:to>
      <cdr:x>0.39413</cdr:x>
      <cdr:y>0.81144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80120" y="2079103"/>
          <a:ext cx="424044" cy="7181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64,5 %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0.08197</cdr:x>
      <cdr:y>0.2727</cdr:y>
    </cdr:from>
    <cdr:to>
      <cdr:x>0.19308</cdr:x>
      <cdr:y>0.48102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60040" y="998983"/>
          <a:ext cx="488049" cy="7631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35,5 %</a:t>
          </a:r>
          <a:endParaRPr lang="ru-RU" sz="24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1.15728E-7</cdr:x>
      <cdr:y>0</cdr:y>
    </cdr:from>
    <cdr:to>
      <cdr:x>0.48347</cdr:x>
      <cdr:y>1</cdr:y>
    </cdr:to>
    <cdr:pic>
      <cdr:nvPicPr>
        <cdr:cNvPr id="2" name="Picture 5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" y="0"/>
          <a:ext cx="4177604" cy="475252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</cdr:pic>
  </cdr:relSizeAnchor>
  <cdr:relSizeAnchor xmlns:cdr="http://schemas.openxmlformats.org/drawingml/2006/chartDrawing">
    <cdr:from>
      <cdr:x>0.51653</cdr:x>
      <cdr:y>0.19817</cdr:y>
    </cdr:from>
    <cdr:to>
      <cdr:x>1</cdr:x>
      <cdr:y>0.7844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4463356" y="941804"/>
          <a:ext cx="4177604" cy="278608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0.54565</cdr:x>
      <cdr:y>0.81972</cdr:y>
    </cdr:from>
    <cdr:to>
      <cdr:x>0.65147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714908" y="428628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0.52911</cdr:x>
      <cdr:y>0.76056</cdr:y>
    </cdr:from>
    <cdr:to>
      <cdr:x>0.98382</cdr:x>
      <cdr:y>0.94084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572032" y="3857652"/>
          <a:ext cx="392909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 smtClean="0"/>
        </a:p>
        <a:p xmlns:a="http://schemas.openxmlformats.org/drawingml/2006/main">
          <a:r>
            <a:rPr lang="ru-RU" sz="2000" b="1" dirty="0" smtClean="0">
              <a:solidFill>
                <a:schemeClr val="accent2">
                  <a:lumMod val="50000"/>
                </a:schemeClr>
              </a:solidFill>
              <a:latin typeface="Bahnschrift Condensed" pitchFamily="34" charset="0"/>
              <a:cs typeface="Arial" pitchFamily="34" charset="0"/>
            </a:rPr>
            <a:t>НДШИ – учреждение дополнительного</a:t>
          </a:r>
        </a:p>
        <a:p xmlns:a="http://schemas.openxmlformats.org/drawingml/2006/main">
          <a:r>
            <a:rPr lang="ru-RU" sz="2000" b="1" dirty="0" smtClean="0">
              <a:solidFill>
                <a:schemeClr val="accent2">
                  <a:lumMod val="50000"/>
                </a:schemeClr>
              </a:solidFill>
              <a:latin typeface="Bahnschrift Condensed" pitchFamily="34" charset="0"/>
              <a:cs typeface="Arial" pitchFamily="34" charset="0"/>
            </a:rPr>
            <a:t> образования сферы культуры</a:t>
          </a:r>
          <a:endParaRPr lang="ru-RU" sz="2000" b="1" dirty="0">
            <a:solidFill>
              <a:schemeClr val="accent2">
                <a:lumMod val="50000"/>
              </a:schemeClr>
            </a:solidFill>
            <a:latin typeface="Bahnschrift Condensed" pitchFamily="34" charset="0"/>
            <a:cs typeface="Arial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0.625</cdr:x>
      <cdr:y>0.2449</cdr:y>
    </cdr:from>
    <cdr:to>
      <cdr:x>0.69444</cdr:x>
      <cdr:y>0.32305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flipV="1">
          <a:off x="3240359" y="864095"/>
          <a:ext cx="360040" cy="27575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B1018-6582-4AB5-A398-0C22FAF9CDFA}" type="datetimeFigureOut">
              <a:rPr lang="ru-RU" smtClean="0"/>
              <a:pPr/>
              <a:t>12.03.2024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2E51B-C1A7-424E-8BCE-103A2809978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69196-A440-4E2C-AA60-BB4BF16B2319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7DC217-DF71-1A49-B3EA-559F1F43B0FF}" type="slidenum">
              <a:rPr lang="ru-RU" noProof="0" smtClean="0"/>
              <a:pPr rtl="0"/>
              <a:t>39</a:t>
            </a:fld>
            <a:endParaRPr lang="ru-RU" noProof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3FBE-1A67-4767-A22B-11217B90F6EF}" type="datetimeFigureOut">
              <a:rPr lang="ru-RU" smtClean="0"/>
              <a:pPr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EAE6-0FBD-4A86-AB28-E08DD8ADF9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3FBE-1A67-4767-A22B-11217B90F6EF}" type="datetimeFigureOut">
              <a:rPr lang="ru-RU" smtClean="0"/>
              <a:pPr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EAE6-0FBD-4A86-AB28-E08DD8ADF9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3FBE-1A67-4767-A22B-11217B90F6EF}" type="datetimeFigureOut">
              <a:rPr lang="ru-RU" smtClean="0"/>
              <a:pPr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EAE6-0FBD-4A86-AB28-E08DD8ADF9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3FBE-1A67-4767-A22B-11217B90F6EF}" type="datetimeFigureOut">
              <a:rPr lang="ru-RU" smtClean="0"/>
              <a:pPr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EAE6-0FBD-4A86-AB28-E08DD8ADF9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3FBE-1A67-4767-A22B-11217B90F6EF}" type="datetimeFigureOut">
              <a:rPr lang="ru-RU" smtClean="0"/>
              <a:pPr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EAE6-0FBD-4A86-AB28-E08DD8ADF9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3FBE-1A67-4767-A22B-11217B90F6EF}" type="datetimeFigureOut">
              <a:rPr lang="ru-RU" smtClean="0"/>
              <a:pPr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EAE6-0FBD-4A86-AB28-E08DD8ADF9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3FBE-1A67-4767-A22B-11217B90F6EF}" type="datetimeFigureOut">
              <a:rPr lang="ru-RU" smtClean="0"/>
              <a:pPr/>
              <a:t>12.03.2024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EAE6-0FBD-4A86-AB28-E08DD8ADF9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3FBE-1A67-4767-A22B-11217B90F6EF}" type="datetimeFigureOut">
              <a:rPr lang="ru-RU" smtClean="0"/>
              <a:pPr/>
              <a:t>12.03.2024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EAE6-0FBD-4A86-AB28-E08DD8ADF9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3FBE-1A67-4767-A22B-11217B90F6EF}" type="datetimeFigureOut">
              <a:rPr lang="ru-RU" smtClean="0"/>
              <a:pPr/>
              <a:t>12.03.2024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EAE6-0FBD-4A86-AB28-E08DD8ADF9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3FBE-1A67-4767-A22B-11217B90F6EF}" type="datetimeFigureOut">
              <a:rPr lang="ru-RU" smtClean="0"/>
              <a:pPr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EAE6-0FBD-4A86-AB28-E08DD8ADF9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3FBE-1A67-4767-A22B-11217B90F6EF}" type="datetimeFigureOut">
              <a:rPr lang="ru-RU" smtClean="0"/>
              <a:pPr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EAE6-0FBD-4A86-AB28-E08DD8ADF9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83FBE-1A67-4767-A22B-11217B90F6EF}" type="datetimeFigureOut">
              <a:rPr lang="ru-RU" smtClean="0"/>
              <a:pPr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6EAE6-0FBD-4A86-AB28-E08DD8ADF9D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3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2.pn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chart" Target="../charts/chart3.xml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2.png"/><Relationship Id="rId7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chart" Target="../charts/chart1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chart" Target="../charts/char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image" Target="../media/image17.jpeg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132856"/>
            <a:ext cx="69847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1556794"/>
            <a:ext cx="7772400" cy="2376263"/>
          </a:xfrm>
          <a:solidFill>
            <a:srgbClr val="0070C0"/>
          </a:solidFill>
          <a:effectLst>
            <a:outerShdw dist="165100" dir="8760000" sx="101000" sy="101000" algn="tr" rotWithShape="0">
              <a:prstClr val="black">
                <a:alpha val="26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Отчёт 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о </a:t>
            </a:r>
            <a:r>
              <a:rPr lang="ru-RU" sz="2800" b="1" dirty="0">
                <a:solidFill>
                  <a:schemeClr val="bg1"/>
                </a:solidFill>
              </a:rPr>
              <a:t>социально-экономическом развитии</a:t>
            </a:r>
            <a:r>
              <a:rPr lang="ru-RU" sz="2800" dirty="0">
                <a:solidFill>
                  <a:schemeClr val="bg1"/>
                </a:solidFill>
              </a:rPr>
              <a:t/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Новохопёрского муниципального района Воронежской области </a:t>
            </a:r>
            <a:r>
              <a:rPr lang="ru-RU" sz="2800" dirty="0">
                <a:solidFill>
                  <a:schemeClr val="bg1"/>
                </a:solidFill>
              </a:rPr>
              <a:t/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за 2023 год и </a:t>
            </a:r>
            <a:r>
              <a:rPr lang="ru-RU" sz="2800" b="1" dirty="0" smtClean="0">
                <a:solidFill>
                  <a:schemeClr val="bg1"/>
                </a:solidFill>
              </a:rPr>
              <a:t>о задачах </a:t>
            </a:r>
            <a:r>
              <a:rPr lang="ru-RU" sz="2800" b="1" dirty="0">
                <a:solidFill>
                  <a:schemeClr val="bg1"/>
                </a:solidFill>
              </a:rPr>
              <a:t>на 2024 год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6" y="6093296"/>
            <a:ext cx="5328592" cy="43204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г. Новохопёрск, 2024 год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576064" cy="71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132856"/>
            <a:ext cx="69847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Строительство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669511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275856" y="1247854"/>
            <a:ext cx="5616624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ООО «АГРОЭКО» ведутся работы по проектированию двух многоквартирных  пятиэтажных жилых домов по 75 квартир каждый. В 2024 году 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  <a:ea typeface="Calibri" pitchFamily="34" charset="0"/>
                <a:cs typeface="Times New Roman" pitchFamily="18" charset="0"/>
              </a:rPr>
              <a:t>проектирование планируется закончить. 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solidFill>
                <a:srgbClr val="002060"/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Разрабатывается проект на строительство моста через р.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Савала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по направлению села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Русаново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. Строительство запланировано на 2025-2026 годы на сумму 648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млн. руб.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9514" y="4005064"/>
            <a:ext cx="554461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u="sng" dirty="0" smtClean="0">
                <a:solidFill>
                  <a:srgbClr val="002060"/>
                </a:solidFill>
                <a:latin typeface="+mj-lt"/>
              </a:rPr>
              <a:t>В 2024 году:</a:t>
            </a:r>
          </a:p>
          <a:p>
            <a:pPr lvl="0"/>
            <a:endParaRPr lang="ru-RU" sz="1600" b="1" dirty="0" smtClean="0">
              <a:solidFill>
                <a:srgbClr val="002060"/>
              </a:solidFill>
              <a:latin typeface="+mj-lt"/>
            </a:endParaRPr>
          </a:p>
          <a:p>
            <a:pPr lvl="0"/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ГК «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Агроэко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» запускает строительство комбикормового завода;</a:t>
            </a:r>
          </a:p>
          <a:p>
            <a:endParaRPr lang="ru-RU" sz="16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 начинается строительство </a:t>
            </a:r>
            <a:r>
              <a:rPr lang="ru-RU" sz="1600" b="1" dirty="0" err="1" smtClean="0">
                <a:solidFill>
                  <a:srgbClr val="002060"/>
                </a:solidFill>
                <a:latin typeface="+mj-lt"/>
              </a:rPr>
              <a:t>ФОКа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 в </a:t>
            </a:r>
            <a:r>
              <a:rPr lang="ru-RU" sz="1600" b="1" dirty="0">
                <a:solidFill>
                  <a:srgbClr val="002060"/>
                </a:solidFill>
                <a:latin typeface="+mj-lt"/>
              </a:rPr>
              <a:t>с. 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Елань-Колено;</a:t>
            </a:r>
            <a:endParaRPr lang="ru-RU" sz="1600" b="1" dirty="0">
              <a:solidFill>
                <a:srgbClr val="002060"/>
              </a:solidFill>
              <a:latin typeface="+mj-lt"/>
            </a:endParaRPr>
          </a:p>
          <a:p>
            <a:endParaRPr lang="ru-RU" sz="1600" b="1" dirty="0" smtClean="0">
              <a:solidFill>
                <a:srgbClr val="002060"/>
              </a:solidFill>
              <a:latin typeface="+mj-lt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капитальный ремонт МКОУ «</a:t>
            </a:r>
            <a:r>
              <a:rPr lang="ru-RU" sz="1600" b="1" dirty="0" err="1" smtClean="0">
                <a:solidFill>
                  <a:srgbClr val="002060"/>
                </a:solidFill>
                <a:latin typeface="+mj-lt"/>
              </a:rPr>
              <a:t>Елань-Коленовская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 СОШ №1».</a:t>
            </a:r>
            <a:endParaRPr lang="ru-RU" b="1" dirty="0" smtClean="0">
              <a:solidFill>
                <a:srgbClr val="002060"/>
              </a:solidFill>
              <a:latin typeface="+mj-lt"/>
            </a:endParaRPr>
          </a:p>
          <a:p>
            <a:endParaRPr lang="ru-RU" dirty="0"/>
          </a:p>
        </p:txBody>
      </p:sp>
      <p:pic>
        <p:nvPicPr>
          <p:cNvPr id="22" name="Рисунок 21" descr="C:\Users\nhoper.arh\Pictures\фок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8" y="4005064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4" name="Picture 2" descr="https://i.mycdn.me/i?r=BDHElZJBPNKGuFyY-akIDfgnbCjc87llyKGZEC-RwXZcBxEBxnILDLSeXk9TG8gtZD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41277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132856"/>
            <a:ext cx="69847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Жилищно-коммунальное хозяйство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669511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nhoper.arh\AppData\Local\Temp\Rar$DI09.672\IMG-20231012-WA0000.jpg"/>
          <p:cNvPicPr/>
          <p:nvPr/>
        </p:nvPicPr>
        <p:blipFill>
          <a:blip r:embed="rId4" cstate="print"/>
          <a:srcRect t="5705" b="35235"/>
          <a:stretch>
            <a:fillRect/>
          </a:stretch>
        </p:blipFill>
        <p:spPr bwMode="auto">
          <a:xfrm>
            <a:off x="251520" y="1412776"/>
            <a:ext cx="2088232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411760" y="980729"/>
            <a:ext cx="6552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Строительство пятой очереди водопроводных сетей в с. Елань-Колено протяженностью 10,2 км.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Реконструкция </a:t>
            </a:r>
            <a:r>
              <a:rPr lang="ru-RU" sz="1600" b="1" dirty="0" err="1" smtClean="0">
                <a:solidFill>
                  <a:srgbClr val="002060"/>
                </a:solidFill>
              </a:rPr>
              <a:t>водосетей</a:t>
            </a:r>
            <a:r>
              <a:rPr lang="ru-RU" sz="1600" b="1" dirty="0" smtClean="0">
                <a:solidFill>
                  <a:srgbClr val="002060"/>
                </a:solidFill>
              </a:rPr>
              <a:t> протяженностью свыше 4,1 км от нового водозабора в с. Елань-Колено до р.п. Елань-Коленовского</a:t>
            </a:r>
          </a:p>
          <a:p>
            <a:endParaRPr lang="ru-RU" sz="1600" b="1" dirty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Обновлены водопроводы в посёлках: </a:t>
            </a:r>
            <a:r>
              <a:rPr lang="ru-RU" sz="1600" b="1" dirty="0" err="1" smtClean="0">
                <a:solidFill>
                  <a:srgbClr val="002060"/>
                </a:solidFill>
              </a:rPr>
              <a:t>Новопокровский</a:t>
            </a:r>
            <a:r>
              <a:rPr lang="ru-RU" sz="1600" b="1" dirty="0" smtClean="0">
                <a:solidFill>
                  <a:srgbClr val="002060"/>
                </a:solidFill>
              </a:rPr>
              <a:t>, Михайловский, Терновский и Централь общей протяжённостью 6,6 км.</a:t>
            </a:r>
          </a:p>
          <a:p>
            <a:endParaRPr lang="ru-RU" sz="1600" b="1" dirty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Построена КНС за счёт средств муниципального бюджета (</a:t>
            </a:r>
            <a:r>
              <a:rPr lang="ru-RU" sz="1600" b="1" dirty="0" smtClean="0">
                <a:solidFill>
                  <a:srgbClr val="C00000"/>
                </a:solidFill>
              </a:rPr>
              <a:t>10 млн. </a:t>
            </a:r>
            <a:r>
              <a:rPr lang="ru-RU" sz="1600" b="1" dirty="0" err="1" smtClean="0">
                <a:solidFill>
                  <a:srgbClr val="C00000"/>
                </a:solidFill>
              </a:rPr>
              <a:t>руб</a:t>
            </a:r>
            <a:r>
              <a:rPr lang="ru-RU" sz="1600" b="1" dirty="0" smtClean="0">
                <a:solidFill>
                  <a:srgbClr val="002060"/>
                </a:solidFill>
              </a:rPr>
              <a:t>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512" y="3861048"/>
            <a:ext cx="896448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002060"/>
                </a:solidFill>
              </a:rPr>
              <a:t>На 2024 год:</a:t>
            </a:r>
          </a:p>
          <a:p>
            <a:endParaRPr lang="ru-RU" sz="1600" b="1" dirty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</a:rPr>
              <a:t>продолжить работы по строительству водопровода в с. Елань-Колено;</a:t>
            </a:r>
          </a:p>
          <a:p>
            <a:pPr>
              <a:buFontTx/>
              <a:buChar char="-"/>
            </a:pPr>
            <a:endParaRPr lang="ru-RU" sz="1600" b="1" dirty="0" smtClean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</a:rPr>
              <a:t>завершение ремонта водопровода в посёлках Централь и Терновском;</a:t>
            </a:r>
          </a:p>
          <a:p>
            <a:pPr>
              <a:buFontTx/>
              <a:buChar char="-"/>
            </a:pPr>
            <a:endParaRPr lang="ru-RU" sz="1600" b="1" dirty="0" smtClean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</a:rPr>
              <a:t>начало ремонта системы водоснабжения в с. </a:t>
            </a:r>
            <a:r>
              <a:rPr lang="ru-RU" sz="1600" b="1" dirty="0" err="1" smtClean="0">
                <a:solidFill>
                  <a:srgbClr val="002060"/>
                </a:solidFill>
              </a:rPr>
              <a:t>Пыховке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endParaRPr lang="ru-RU" sz="1600" b="1" dirty="0" smtClean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</a:rPr>
              <a:t>получение положительного заключения </a:t>
            </a:r>
            <a:r>
              <a:rPr lang="ru-RU" sz="1600" b="1" dirty="0" err="1" smtClean="0">
                <a:solidFill>
                  <a:srgbClr val="002060"/>
                </a:solidFill>
              </a:rPr>
              <a:t>госэкспертизы</a:t>
            </a:r>
            <a:r>
              <a:rPr lang="ru-RU" sz="1600" b="1" dirty="0" smtClean="0">
                <a:solidFill>
                  <a:srgbClr val="002060"/>
                </a:solidFill>
              </a:rPr>
              <a:t> на проекты по реконструкции </a:t>
            </a:r>
            <a:r>
              <a:rPr lang="ru-RU" sz="1600" b="1" dirty="0" err="1" smtClean="0">
                <a:solidFill>
                  <a:srgbClr val="002060"/>
                </a:solidFill>
              </a:rPr>
              <a:t>водосетей</a:t>
            </a:r>
            <a:r>
              <a:rPr lang="ru-RU" sz="1600" b="1" dirty="0" smtClean="0">
                <a:solidFill>
                  <a:srgbClr val="002060"/>
                </a:solidFill>
              </a:rPr>
              <a:t> в г. Новохопёрском, р.п. Новохопёрском, с. Ярки и подача заявок на финансирование.</a:t>
            </a:r>
          </a:p>
          <a:p>
            <a:pPr>
              <a:buFontTx/>
              <a:buChar char="-"/>
            </a:pPr>
            <a:endParaRPr 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132856"/>
            <a:ext cx="69847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Жилищно-коммунальное хозяйство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669511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987824" y="1196756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</a:rPr>
              <a:t>В 2023 году в рамках участия в </a:t>
            </a:r>
            <a:r>
              <a:rPr lang="ru-RU" sz="1600" b="1" dirty="0" smtClean="0">
                <a:solidFill>
                  <a:srgbClr val="002060"/>
                </a:solidFill>
              </a:rPr>
              <a:t>ГП ВО «</a:t>
            </a:r>
            <a:r>
              <a:rPr lang="ru-RU" sz="1600" b="1" dirty="0" err="1" smtClean="0">
                <a:solidFill>
                  <a:srgbClr val="002060"/>
                </a:solidFill>
              </a:rPr>
              <a:t>Энергоэффективность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и развитие энергетики» освоено </a:t>
            </a:r>
            <a:r>
              <a:rPr lang="ru-RU" sz="1600" b="1" dirty="0">
                <a:solidFill>
                  <a:srgbClr val="C00000"/>
                </a:solidFill>
              </a:rPr>
              <a:t>1,7 млн. руб. </a:t>
            </a:r>
            <a:r>
              <a:rPr lang="ru-RU" sz="1600" b="1" dirty="0">
                <a:solidFill>
                  <a:srgbClr val="002060"/>
                </a:solidFill>
              </a:rPr>
              <a:t>на оплату электроэнергии для нужд уличного освещения </a:t>
            </a:r>
            <a:r>
              <a:rPr lang="ru-RU" sz="1600" b="1" dirty="0" smtClean="0">
                <a:solidFill>
                  <a:srgbClr val="002060"/>
                </a:solidFill>
              </a:rPr>
              <a:t>поселений.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179513" y="2708922"/>
            <a:ext cx="619268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 рамках ГП ВО «Обеспечение качественными жилищно-коммунальными услугами населения Воронежской области» проведен ремонт объектов теплоэнергетического хозяйства учреждений образования на сумму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свыше 3 млн. руб.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Это замена дымовой трубы в котельной Новохопёрской гимназии № 1, замена котлов и газовой горелки к котлу в котельных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Елань-Коленовской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СОШ №1 и 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Ярковской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школы.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15816" y="4869160"/>
            <a:ext cx="6048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+mj-lt"/>
              </a:rPr>
              <a:t>Уровень газификации домовладений, подлежащих 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газификации, - </a:t>
            </a:r>
            <a:r>
              <a:rPr lang="ru-RU" sz="1600" b="1" dirty="0" smtClean="0">
                <a:solidFill>
                  <a:srgbClr val="C00000"/>
                </a:solidFill>
                <a:latin typeface="+mj-lt"/>
              </a:rPr>
              <a:t>98,11</a:t>
            </a:r>
            <a:r>
              <a:rPr lang="ru-RU" sz="1600" b="1" dirty="0">
                <a:solidFill>
                  <a:srgbClr val="C00000"/>
                </a:solidFill>
                <a:latin typeface="+mj-lt"/>
              </a:rPr>
              <a:t>%. </a:t>
            </a:r>
            <a:endParaRPr lang="ru-RU" sz="1600" b="1" dirty="0" smtClean="0">
              <a:solidFill>
                <a:srgbClr val="C00000"/>
              </a:solidFill>
              <a:latin typeface="+mj-lt"/>
            </a:endParaRPr>
          </a:p>
          <a:p>
            <a:pPr algn="just"/>
            <a:endParaRPr lang="ru-RU" sz="1600" b="1" dirty="0" smtClean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Программой </a:t>
            </a:r>
            <a:r>
              <a:rPr lang="ru-RU" sz="1600" b="1" dirty="0" err="1" smtClean="0">
                <a:solidFill>
                  <a:srgbClr val="002060"/>
                </a:solidFill>
                <a:latin typeface="+mj-lt"/>
              </a:rPr>
              <a:t>догазификации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 воспользовались </a:t>
            </a:r>
            <a:r>
              <a:rPr lang="ru-RU" sz="1600" b="1" dirty="0">
                <a:solidFill>
                  <a:srgbClr val="002060"/>
                </a:solidFill>
                <a:latin typeface="+mj-lt"/>
              </a:rPr>
              <a:t>владельцы </a:t>
            </a:r>
            <a:r>
              <a:rPr lang="ru-RU" sz="1600" b="1" dirty="0">
                <a:solidFill>
                  <a:srgbClr val="C00000"/>
                </a:solidFill>
                <a:latin typeface="+mj-lt"/>
              </a:rPr>
              <a:t>332 домовладений, 50 </a:t>
            </a:r>
            <a:r>
              <a:rPr lang="ru-RU" sz="1600" b="1" dirty="0">
                <a:solidFill>
                  <a:srgbClr val="002060"/>
                </a:solidFill>
                <a:latin typeface="+mj-lt"/>
              </a:rPr>
              <a:t>из которых </a:t>
            </a:r>
            <a:r>
              <a:rPr lang="ru-RU" sz="1600" b="1" dirty="0">
                <a:solidFill>
                  <a:srgbClr val="C00000"/>
                </a:solidFill>
                <a:latin typeface="+mj-lt"/>
              </a:rPr>
              <a:t>на льготных условиях</a:t>
            </a:r>
            <a:r>
              <a:rPr lang="ru-RU" sz="1600" b="1" dirty="0" smtClean="0">
                <a:solidFill>
                  <a:srgbClr val="C00000"/>
                </a:solidFill>
                <a:latin typeface="+mj-lt"/>
              </a:rPr>
              <a:t>.</a:t>
            </a:r>
          </a:p>
          <a:p>
            <a:pPr algn="just"/>
            <a:endParaRPr lang="ru-RU" sz="1600" b="1" dirty="0" smtClean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+mj-lt"/>
              </a:rPr>
              <a:t>На 2024 год запланировано к подключению ещё 135.</a:t>
            </a:r>
          </a:p>
        </p:txBody>
      </p:sp>
      <p:pic>
        <p:nvPicPr>
          <p:cNvPr id="34825" name="Picture 9" descr="https://www.orel-adm.ru/upload/iblock/618/l4pqqwt33mjfldha18ddni78zwh47l73/gaz_jpeg_0_0x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4941172"/>
            <a:ext cx="2448272" cy="1631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444210" y="2564904"/>
            <a:ext cx="2490167" cy="186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79512" y="908720"/>
            <a:ext cx="2736304" cy="1656184"/>
          </a:xfrm>
          <a:prstGeom prst="roundRect">
            <a:avLst>
              <a:gd name="adj" fmla="val 10000"/>
            </a:avLst>
          </a:prstGeom>
          <a:blipFill rotWithShape="0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132856"/>
            <a:ext cx="69847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Жилищно-коммунальное хозяйство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669511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179512" y="908723"/>
            <a:ext cx="88569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рамках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ФП «Формирование комфортной городской среды»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благоустроены:</a:t>
            </a:r>
          </a:p>
        </p:txBody>
      </p:sp>
      <p:pic>
        <p:nvPicPr>
          <p:cNvPr id="17" name="Picture 2" descr="E:\Назин МВ\Благоустройство, экология и ЖКХ\Презентация Калашников Июнь 2023\Автостанция\IMG_20230919_125828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1560" y="1340768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C:\Users\mnazin\Desktop\Презентация\Е-К в\Фото 12.05.2023 завершение работ\IMG-20230512-WA0003.jpg"/>
          <p:cNvPicPr>
            <a:picLocks noChangeAspect="1" noChangeArrowheads="1"/>
          </p:cNvPicPr>
          <p:nvPr/>
        </p:nvPicPr>
        <p:blipFill>
          <a:blip r:embed="rId5" cstate="screen"/>
          <a:srcRect t="3047"/>
          <a:stretch>
            <a:fillRect/>
          </a:stretch>
        </p:blipFill>
        <p:spPr bwMode="auto">
          <a:xfrm>
            <a:off x="5364090" y="1340772"/>
            <a:ext cx="2952328" cy="2182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395536" y="4005068"/>
            <a:ext cx="82809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ГП ВО «Содействие развитию муниципальных образований и местного самоуправления»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3" descr="E:\Назин МВ\Благоустройство, экология и ЖКХ\ДРМО\Проекты 2023 года\Тротуары по ул. Тимирязева\Фото\20230808_115930.jpg"/>
          <p:cNvPicPr>
            <a:picLocks noChangeAspect="1" noChangeArrowheads="1"/>
          </p:cNvPicPr>
          <p:nvPr/>
        </p:nvPicPr>
        <p:blipFill>
          <a:blip r:embed="rId6" cstate="screen">
            <a:lum contrast="10000"/>
          </a:blip>
          <a:srcRect l="25442" r="10953"/>
          <a:stretch>
            <a:fillRect/>
          </a:stretch>
        </p:blipFill>
        <p:spPr bwMode="auto">
          <a:xfrm rot="5400000">
            <a:off x="1152209" y="4184501"/>
            <a:ext cx="2016225" cy="2377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539553" y="3501008"/>
            <a:ext cx="36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Территория автостанции в г.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овохопёрске </a:t>
            </a:r>
          </a:p>
          <a:p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сумму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6,48 млн. руб.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этап)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364088" y="3501009"/>
            <a:ext cx="36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ротуары в р.п. Елань-Коленовском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сумму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1,1 млн. руб. </a:t>
            </a:r>
            <a:endParaRPr lang="ru-RU" sz="1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195736" y="6396339"/>
            <a:ext cx="475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бустроены тротуары в г. Новохопёрске по ул. Тимирязева стоимостью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7,3 млн. руб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200" dirty="0"/>
          </a:p>
        </p:txBody>
      </p:sp>
      <p:pic>
        <p:nvPicPr>
          <p:cNvPr id="24" name="Picture 5" descr="E:\Назин МВ\Благоустройство, экология и ЖКХ\ДРМО\Проекты 2023 года\Тротуары по ул. Тимирязева\Фото\20230809_075220.jpg"/>
          <p:cNvPicPr>
            <a:picLocks noChangeAspect="1" noChangeArrowheads="1"/>
          </p:cNvPicPr>
          <p:nvPr/>
        </p:nvPicPr>
        <p:blipFill>
          <a:blip r:embed="rId7" cstate="screen"/>
          <a:srcRect l="3980" r="34019"/>
          <a:stretch>
            <a:fillRect/>
          </a:stretch>
        </p:blipFill>
        <p:spPr bwMode="auto">
          <a:xfrm rot="5400000">
            <a:off x="5294464" y="4074691"/>
            <a:ext cx="2083465" cy="2520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132856"/>
            <a:ext cx="69847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Жилищно-коммунальное хозяйство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669511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635896" y="1628801"/>
            <a:ext cx="5292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В поселениях установлены </a:t>
            </a:r>
            <a:r>
              <a:rPr lang="ru-RU" sz="1600" b="1" dirty="0">
                <a:solidFill>
                  <a:srgbClr val="002060"/>
                </a:solidFill>
              </a:rPr>
              <a:t>116 площадок накопления ТКО на сумму </a:t>
            </a:r>
            <a:r>
              <a:rPr lang="ru-RU" sz="1600" b="1" dirty="0">
                <a:solidFill>
                  <a:srgbClr val="C00000"/>
                </a:solidFill>
              </a:rPr>
              <a:t>свыше 17,4 млн. руб. </a:t>
            </a:r>
          </a:p>
        </p:txBody>
      </p:sp>
      <p:pic>
        <p:nvPicPr>
          <p:cNvPr id="37890" name="Picture 2" descr="https://downloader.disk.yandex.ru/preview/d591ae7bef16ed24559f14ebc594bd03f257017e6bc1b3a36be53c1f65c5a44f/65d4ef1d/X0M8MGJRz5zc0wf5oIp9GdcGhvtP72wo_Qu1yyOpllBufAU6wMljriX7Gx4CmNApJMyT5vYmzAN_2XrGf6mOrg%3D%3D?uid=0&amp;filename=%D1%83%D0%BB.%20%D0%98%D0%BD%D1%82%D0%B5%D1%80%D0%BD%D0%B0%D1%86%D0%B8%D0%BE%D0%BD%D0%B0%D0%BB%D1%8C%D0%BD%D0%B0%2C%2042%D0%B0.jpg&amp;disposition=inline&amp;hash=&amp;limit=0&amp;content_type=image%2Fjpeg&amp;owner_uid=0&amp;tknv=v2&amp;size=1872x9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980728"/>
            <a:ext cx="3250503" cy="244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323528" y="3573018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Приобретены для поселений: трактор </a:t>
            </a:r>
            <a:r>
              <a:rPr lang="ru-RU" sz="1600" b="1" dirty="0">
                <a:solidFill>
                  <a:srgbClr val="002060"/>
                </a:solidFill>
              </a:rPr>
              <a:t>БЕЛАРУС- 82.1, две машины УАЗ-390945 и оборудование на сумму </a:t>
            </a:r>
            <a:r>
              <a:rPr lang="ru-RU" sz="1600" b="1" dirty="0">
                <a:solidFill>
                  <a:srgbClr val="C00000"/>
                </a:solidFill>
              </a:rPr>
              <a:t>11,1 млн. руб.</a:t>
            </a:r>
          </a:p>
        </p:txBody>
      </p:sp>
      <p:pic>
        <p:nvPicPr>
          <p:cNvPr id="37892" name="Picture 4" descr="https://atgarant.ru/drive/files/public/big/2260319c3274306609fddeb3902ce9e0332b999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265716"/>
            <a:ext cx="3096344" cy="2278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4" name="Picture 6" descr="https://avatars.dzeninfra.ru/get-zen-vh/6339165/2a0000018190bf683ef581d4dfd7ad833eb4/ori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988" y="4293096"/>
            <a:ext cx="409645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132856"/>
            <a:ext cx="69847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Дорожно-ремонтная деятельность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669511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9512" y="908720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Объём выделенных субсидий Новохопёрскому району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ремонт автомобильных дорог общего пользования местного значения в рамках ГП ВО «Развитие транспортной системы»</a:t>
            </a:r>
            <a:endParaRPr lang="ru-RU" sz="1400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395536" y="1916832"/>
          <a:ext cx="5472608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67545" y="5517232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5 лет на 420 млн. руб. отремонтировано 165,6 км дорог.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https://downloader.disk.yandex.ru/preview/0cf2a98fa683d208811137a714a1c5bbaf01caf0026dfeddc395fd7572665969/65d5e95a/XSYxPrEpu828irjP05JwphVzaFZKWhYILr2crLGuWiuEnEi2HLRXyiVqEJnUpN7O8T2JasGf2UZHxrqcQqDQLQ%3D%3D?uid=0&amp;filename=IMG-20231208-WA0024.jpg&amp;disposition=inline&amp;hash=&amp;limit=0&amp;content_type=image%2Fjpeg&amp;owner_uid=0&amp;tknv=v2&amp;size=1872x964"/>
          <p:cNvPicPr>
            <a:picLocks noChangeAspect="1" noChangeArrowheads="1"/>
          </p:cNvPicPr>
          <p:nvPr/>
        </p:nvPicPr>
        <p:blipFill>
          <a:blip r:embed="rId5" cstate="print"/>
          <a:srcRect t="-1335" r="25443" b="33247"/>
          <a:stretch>
            <a:fillRect/>
          </a:stretch>
        </p:blipFill>
        <p:spPr bwMode="auto">
          <a:xfrm>
            <a:off x="6300192" y="1484787"/>
            <a:ext cx="2482158" cy="3014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WhatsApp Image 2023-07-12 at 14.14.35 (1)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8186" y="4581128"/>
            <a:ext cx="2722795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132856"/>
            <a:ext cx="69847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Дорожно-ремонтная деятельность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669511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Содержимое 6"/>
          <p:cNvGraphicFramePr>
            <a:graphicFrameLocks/>
          </p:cNvGraphicFramePr>
          <p:nvPr/>
        </p:nvGraphicFramePr>
        <p:xfrm>
          <a:off x="5004048" y="1412776"/>
          <a:ext cx="3888432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796136" y="980728"/>
            <a:ext cx="27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Качественный состав </a:t>
            </a:r>
            <a:b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автомобильных дорог регионального значения в Новохопёрском районе по состоянию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1 января 2024 года</a:t>
            </a:r>
            <a:endParaRPr lang="ru-RU" sz="1200" dirty="0">
              <a:solidFill>
                <a:srgbClr val="002060"/>
              </a:solidFill>
            </a:endParaRPr>
          </a:p>
        </p:txBody>
      </p:sp>
      <p:graphicFrame>
        <p:nvGraphicFramePr>
          <p:cNvPr id="13" name="Содержимое 6"/>
          <p:cNvGraphicFramePr>
            <a:graphicFrameLocks/>
          </p:cNvGraphicFramePr>
          <p:nvPr/>
        </p:nvGraphicFramePr>
        <p:xfrm>
          <a:off x="323528" y="1556792"/>
          <a:ext cx="3816424" cy="3447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67544" y="1052736"/>
            <a:ext cx="295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Качественный состав </a:t>
            </a:r>
            <a:b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автомобильных дорог местного значения в Новохопёрском районе по состоянию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1 января 2024 года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467544" y="5120317"/>
            <a:ext cx="8280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48225" algn="l"/>
              </a:tabLs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апитально отремонтирован участок автодороги «Елань-Колено-Воробьевка»-Новохопёрск протяженностью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16,2 км на сумму 219,6 млн. руб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4822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482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Произведён текущий ремонт участка автодороги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Новохопёрск-Русаново-Еланский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протяженностью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4,8 км на сумму 23,3 млн. руб.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132856"/>
            <a:ext cx="69847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Дорожно-ремонтная деятельность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669511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Users\stroy2\Desktop\отчёт до 31января за 2022 год\фотографии\IMG-20220908-WA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3" y="1772816"/>
            <a:ext cx="2664296" cy="220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51522" y="980731"/>
            <a:ext cx="5760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Объём средств, выделенных ремонт и обустройство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региональных дорог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15" name="Содержимое 10" descr="ЦентральЬ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00" y="4509120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7" name="Диаграмма 16"/>
          <p:cNvGraphicFramePr/>
          <p:nvPr/>
        </p:nvGraphicFramePr>
        <p:xfrm>
          <a:off x="467544" y="1844824"/>
          <a:ext cx="5400600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9" name="Прямая со стрелкой 18"/>
          <p:cNvCxnSpPr/>
          <p:nvPr/>
        </p:nvCxnSpPr>
        <p:spPr>
          <a:xfrm flipV="1">
            <a:off x="1691682" y="2708920"/>
            <a:ext cx="2952328" cy="15121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251520" y="5373216"/>
            <a:ext cx="58326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4822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Общая сумма освоенных средств на ремонт и обустройство дорог местного и регионального значения района составила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355 млн. руб.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132856"/>
            <a:ext cx="69847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Дорожно-ремонтная деятельность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669511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одержимое 3"/>
          <p:cNvGraphicFramePr>
            <a:graphicFrameLocks/>
          </p:cNvGraphicFramePr>
          <p:nvPr/>
        </p:nvGraphicFramePr>
        <p:xfrm>
          <a:off x="539552" y="2060848"/>
          <a:ext cx="822960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771800" y="155679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Задачи на 2024 год 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6712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На 2024 год району выделена субсидия из областного бюджета в </a:t>
            </a:r>
            <a:r>
              <a:rPr lang="ru-RU" sz="1600" b="1" dirty="0" smtClean="0">
                <a:solidFill>
                  <a:srgbClr val="C00000"/>
                </a:solidFill>
              </a:rPr>
              <a:t>148,6 млн. руб. </a:t>
            </a:r>
            <a:r>
              <a:rPr lang="ru-RU" sz="1600" b="1" dirty="0" smtClean="0">
                <a:solidFill>
                  <a:srgbClr val="002060"/>
                </a:solidFill>
              </a:rPr>
              <a:t>на ремонт дорог общего пользования местного значения,</a:t>
            </a:r>
            <a:r>
              <a:rPr lang="ru-RU" sz="1600" dirty="0" smtClean="0"/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из которых на сельские поселения распределено </a:t>
            </a:r>
            <a:r>
              <a:rPr lang="ru-RU" sz="1600" b="1" dirty="0" smtClean="0">
                <a:solidFill>
                  <a:srgbClr val="C00000"/>
                </a:solidFill>
              </a:rPr>
              <a:t>61,9 млн. руб. 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132856"/>
            <a:ext cx="69847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Образование, молодёжная политика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669511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https://sun9-8.userapi.com/impg/t2ha_bwsQbRINRCvZKPTwVTBj2U1O6COUrremg/7G1AJnAbTrw.jpg?size=960x1280&amp;quality=95&amp;sign=7bb4e1dedf53d24c1b862172711fb403&amp;type=album"/>
          <p:cNvPicPr>
            <a:picLocks noChangeAspect="1" noChangeArrowheads="1"/>
          </p:cNvPicPr>
          <p:nvPr/>
        </p:nvPicPr>
        <p:blipFill>
          <a:blip r:embed="rId4" cstate="print"/>
          <a:srcRect l="17500" t="28125" b="19375"/>
          <a:stretch>
            <a:fillRect/>
          </a:stretch>
        </p:blipFill>
        <p:spPr bwMode="auto">
          <a:xfrm>
            <a:off x="5292080" y="3356992"/>
            <a:ext cx="3067274" cy="260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2" name="Picture 8" descr="https://sun9-62.userapi.com/impg/ff19Z18KynO6B4AcAMQ80RFBxltfluzGIYJRTQ/CmmWbl_-z94.jpg?size=2560x1706&amp;quality=95&amp;sign=9bad47548521bb8bce08eb122fbc8595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780928"/>
            <a:ext cx="4033018" cy="2687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51520" y="2060850"/>
            <a:ext cx="4463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2023 год </a:t>
            </a:r>
            <a:r>
              <a:rPr lang="ru-RU" b="1" dirty="0" smtClean="0">
                <a:solidFill>
                  <a:srgbClr val="C00000"/>
                </a:solidFill>
              </a:rPr>
              <a:t>объявлен </a:t>
            </a:r>
            <a:r>
              <a:rPr lang="ru-RU" b="1" dirty="0">
                <a:solidFill>
                  <a:srgbClr val="C00000"/>
                </a:solidFill>
              </a:rPr>
              <a:t>Президентом России Годом педагога и наставника. </a:t>
            </a:r>
          </a:p>
        </p:txBody>
      </p:sp>
      <p:sp>
        <p:nvSpPr>
          <p:cNvPr id="41994" name="AutoShape 10" descr="https://dshi18nsk.ru/wp-content/uploads/2023/08/%D0%B3%D0%BE%D0%B4_%D0%BF%D0%B5%D0%B4%D0%B0%D0%B3%D0%BE%D0%B3%D0%B0_%D0%B8_%D0%BD%D0%B0%D1%81%D1%82%D0%B0%D0%B2%D0%BD%D0%B8%D0%BA%D0%B0-1-scale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996" name="Picture 12" descr="https://sun1-86.userapi.com/impg/UhhUwaqqznIcKTw3fDQr9OKULnqleoYKwVj1FQ/tUyqNLTkBPg.jpg?size=1647x508&amp;quality=95&amp;sign=31d8510da72294676f33e8413e199925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3" y="1000108"/>
            <a:ext cx="3674914" cy="113348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211960" y="5949280"/>
            <a:ext cx="49320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Почётного звания «Заслуженный учитель РФ»  удостоена учитель </a:t>
            </a:r>
            <a:r>
              <a:rPr lang="ru-RU" sz="1600" b="1" dirty="0">
                <a:solidFill>
                  <a:srgbClr val="002060"/>
                </a:solidFill>
              </a:rPr>
              <a:t>математики Новохопёрской гимназии №1 </a:t>
            </a:r>
            <a:r>
              <a:rPr lang="ru-RU" sz="1600" b="1" dirty="0" smtClean="0">
                <a:solidFill>
                  <a:srgbClr val="002060"/>
                </a:solidFill>
              </a:rPr>
              <a:t>Оксана Николаевна Глухих.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16459" y="928670"/>
            <a:ext cx="3470318" cy="2212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899592" y="5589240"/>
            <a:ext cx="2497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Педагогические династии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974632"/>
          </a:xfrm>
        </p:spPr>
      </p:pic>
      <p:sp>
        <p:nvSpPr>
          <p:cNvPr id="8" name="TextBox 7"/>
          <p:cNvSpPr txBox="1"/>
          <p:nvPr/>
        </p:nvSpPr>
        <p:spPr>
          <a:xfrm>
            <a:off x="2699792" y="1412776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Демографическая обстановка, рынок труда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 descr="association-152746_12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3" y="1196752"/>
            <a:ext cx="764704" cy="7647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75656" y="1052740"/>
            <a:ext cx="752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Численность постоянного населения района на 01.01.2024 года составила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35 388 человек.</a:t>
            </a:r>
          </a:p>
        </p:txBody>
      </p:sp>
      <p:pic>
        <p:nvPicPr>
          <p:cNvPr id="17" name="Рисунок 16" descr="WzDJkH5s2M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7" y="2060848"/>
            <a:ext cx="876182" cy="864096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50249" y="2996956"/>
            <a:ext cx="1210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родилось </a:t>
            </a:r>
          </a:p>
          <a:p>
            <a:pPr algn="ctr"/>
            <a:r>
              <a:rPr lang="ru-RU" dirty="0" smtClean="0"/>
              <a:t> 187 детей</a:t>
            </a:r>
            <a:endParaRPr lang="ru-RU" dirty="0"/>
          </a:p>
        </p:txBody>
      </p:sp>
      <p:pic>
        <p:nvPicPr>
          <p:cNvPr id="20" name="Рисунок 19" descr="1635823144_49-flomaster-club-p-mogila-narisovannaya-krasivii-risunok-60.jpg"/>
          <p:cNvPicPr>
            <a:picLocks noChangeAspect="1"/>
          </p:cNvPicPr>
          <p:nvPr/>
        </p:nvPicPr>
        <p:blipFill>
          <a:blip r:embed="rId5" cstate="print"/>
          <a:srcRect l="6804" t="7350" r="4745" b="14300"/>
          <a:stretch>
            <a:fillRect/>
          </a:stretch>
        </p:blipFill>
        <p:spPr>
          <a:xfrm>
            <a:off x="4211962" y="1988840"/>
            <a:ext cx="978509" cy="93610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194710" y="2996956"/>
            <a:ext cx="10368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умерло </a:t>
            </a:r>
          </a:p>
          <a:p>
            <a:pPr algn="ctr"/>
            <a:r>
              <a:rPr lang="ru-RU" dirty="0" smtClean="0"/>
              <a:t> 588 чел.</a:t>
            </a:r>
            <a:endParaRPr lang="ru-RU" dirty="0"/>
          </a:p>
        </p:txBody>
      </p:sp>
      <p:pic>
        <p:nvPicPr>
          <p:cNvPr id="22" name="Рисунок 21" descr="перемещение-семьи-362464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76256" y="1988840"/>
            <a:ext cx="936104" cy="93610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652120" y="2924946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миграционная убыль 137 чел., </a:t>
            </a:r>
          </a:p>
          <a:p>
            <a:pPr algn="ctr"/>
            <a:r>
              <a:rPr lang="ru-RU" dirty="0" smtClean="0"/>
              <a:t>переехали </a:t>
            </a:r>
            <a:r>
              <a:rPr lang="ru-RU" dirty="0"/>
              <a:t>в район </a:t>
            </a:r>
            <a:r>
              <a:rPr lang="ru-RU" dirty="0" smtClean="0"/>
              <a:t>687 чел.</a:t>
            </a:r>
            <a:endParaRPr lang="ru-RU" dirty="0"/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395537" y="4005064"/>
          <a:ext cx="3816424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0"/>
            <a:ext cx="669511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" name="Диаграмма 27"/>
          <p:cNvGraphicFramePr/>
          <p:nvPr/>
        </p:nvGraphicFramePr>
        <p:xfrm>
          <a:off x="4499994" y="3933056"/>
          <a:ext cx="446449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132856"/>
            <a:ext cx="69847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Образование, молодёжная политика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669511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AutoShape 10" descr="https://dshi18nsk.ru/wp-content/uploads/2023/08/%D0%B3%D0%BE%D0%B4_%D0%BF%D0%B5%D0%B4%D0%B0%D0%B3%D0%BE%D0%B3%D0%B0_%D0%B8_%D0%BD%D0%B0%D1%81%D1%82%D0%B0%D0%B2%D0%BD%D0%B8%D0%BA%D0%B0-1-scale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214282" y="1643050"/>
          <a:ext cx="8640960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251520" y="949953"/>
            <a:ext cx="86409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Объём бюджетного финансирования сферы образования в 2023 году составил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млрд. 292,9 млн. руб.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132856"/>
            <a:ext cx="69847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Образование, молодёжная политика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669511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AutoShape 10" descr="https://dshi18nsk.ru/wp-content/uploads/2023/08/%D0%B3%D0%BE%D0%B4_%D0%BF%D0%B5%D0%B4%D0%B0%D0%B3%D0%BE%D0%B3%D0%B0_%D0%B8_%D0%BD%D0%B0%D1%81%D1%82%D0%B0%D0%B2%D0%BD%D0%B8%D0%BA%D0%B0-1-scale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980729"/>
            <a:ext cx="5328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j-lt"/>
              </a:rPr>
              <a:t>В Новохопёрском районе </a:t>
            </a:r>
            <a:r>
              <a:rPr lang="ru-RU" b="1" dirty="0" smtClean="0">
                <a:solidFill>
                  <a:srgbClr val="C00000"/>
                </a:solidFill>
                <a:latin typeface="+mj-lt"/>
              </a:rPr>
              <a:t>завершена реализация Федерального проекта «Современная школа»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. Теперь все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школы 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имеют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в своём арсенале 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Центры образования </a:t>
            </a:r>
            <a:r>
              <a:rPr lang="ru-RU" b="1" dirty="0" err="1" smtClean="0">
                <a:solidFill>
                  <a:srgbClr val="002060"/>
                </a:solidFill>
                <a:latin typeface="+mj-lt"/>
              </a:rPr>
              <a:t>естественно-научной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 и технической направленности «Точка роста». </a:t>
            </a:r>
            <a:endParaRPr lang="ru-RU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6082" name="Picture 2" descr="https://sun1-91.userapi.com/impg/YNPgxHfxIFZstGXUVDhMTpKKIeTtkm-tDbF15Q/D6ixC5K0SEE.jpg?size=1599x1200&amp;quality=95&amp;sign=bae25a7e6a0968374412cb9211d9881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857232"/>
            <a:ext cx="2347194" cy="1761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3428992" y="3714753"/>
            <a:ext cx="547260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По программе «50% на 50%»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: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благоустроена пришкольная территория Троицкой школы,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b="1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отремонтированы кровли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Бороздиновской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школы и  Елань-Коленовского детского сада №1,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b="1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отремонтирован компьютерный класс в МОУ «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Новохопёрская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ООШ».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b="1" dirty="0" smtClean="0">
              <a:solidFill>
                <a:srgbClr val="002060"/>
              </a:solidFill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Общий объём средств по данной программе составил почти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9,8 млн. руб. 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46085" name="Picture 5" descr="https://downloader.disk.yandex.ru/preview/72a7216b1d533477ab07ae48d29ba17756454e8cbf086804155b173b5234854a/65d643e8/KWBCVdUu4E_pQKA_QJ_CuNWUpA9uOGyy_PT9wndHYRIFkMRggOvb798A9DTeQ-It8okU1vpzz5tw6zRovsWcZA%3D%3D?uid=0&amp;filename=IMG-20240124-WA0041.jpg&amp;disposition=inline&amp;hash=&amp;limit=0&amp;content_type=image%2Fjpeg&amp;owner_uid=0&amp;tknv=v2&amp;size=1872x96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30" y="2420889"/>
            <a:ext cx="2676836" cy="1651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087" name="AutoShape 7" descr="https://mail.govvrn.ru/owa/service.svc/s/GetFileAttachment?id=AAMkADhjM2IzMGMwLTExMGEtNGEyOC1hODViLTZkODBlY2FmMzM0ZQBGAAAAAAAoVXXaF5ckSIgfqNWvkKAGBwCVexGvVPnZQJ8Z%2BN1pM8%2BZAAAAAAEKAACVexGvVPnZQJ8Z%2BN1pM8%2BZAATvC6R2AAABEgAQANyqbjYEq7xOi%2BDykrRxvwk%3D&amp;isImagePreview=True&amp;X-OWA-CANARY=SaM4wVQogEqfUX9aHEOwT-Tz1ZbrMtwIbgTfXPtFIH7kvCFmKmSUD8xW2h1AqzgICgP4azN6nW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WhatsApp Image 2023-08-15 at 19.26.23 (1)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4581128"/>
            <a:ext cx="2784309" cy="1705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6072200" y="2714624"/>
            <a:ext cx="2571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Центр «Точка роста»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в Михайловской школе.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2910" y="4143380"/>
            <a:ext cx="2311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МКОУ «Троицкая СОШ»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6381328"/>
            <a:ext cx="29479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МКОУ «</a:t>
            </a:r>
            <a:r>
              <a:rPr lang="ru-RU" sz="1600" b="1" dirty="0" err="1" smtClean="0">
                <a:solidFill>
                  <a:srgbClr val="002060"/>
                </a:solidFill>
              </a:rPr>
              <a:t>Бороздиновская</a:t>
            </a:r>
            <a:r>
              <a:rPr lang="ru-RU" sz="1600" b="1" dirty="0" smtClean="0">
                <a:solidFill>
                  <a:srgbClr val="002060"/>
                </a:solidFill>
              </a:rPr>
              <a:t> СОШ»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132856"/>
            <a:ext cx="69847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9144000" cy="830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Образование, молодёжная политика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14348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AutoShape 10" descr="https://dshi18nsk.ru/wp-content/uploads/2023/08/%D0%B3%D0%BE%D0%B4_%D0%BF%D0%B5%D0%B4%D0%B0%D0%B3%D0%BE%D0%B3%D0%B0_%D0%B8_%D0%BD%D0%B0%D1%81%D1%82%D0%B0%D0%B2%D0%BD%D0%B8%D0%BA%D0%B0-1-scale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251520" y="924692"/>
            <a:ext cx="36061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По губернаторскому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проекту  благоустройства пришкольных территорий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 районом привлечено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10,4 млн. руб.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Обустроены территории Новохопёрской №91 и Краснянской школ. Часть средств были потрачены на установку ограждения в Троицкой школе.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47109" name="AutoShape 5" descr="https://mail.govvrn.ru/owa/service.svc/s/GetFileAttachment?id=AAMkADhjM2IzMGMwLTExMGEtNGEyOC1hODViLTZkODBlY2FmMzM0ZQBGAAAAAAAoVXXaF5ckSIgfqNWvkKAGBwCVexGvVPnZQJ8Z%2BN1pM8%2BZAAAAAAEKAACVexGvVPnZQJ8Z%2BN1pM8%2BZAATvC6RyAAABEgAQAHyKKJkmODNFtU0EmtiYIY4%3D&amp;isImagePreview=True&amp;X-OWA-CANARY=aJH6j2mWOkiWVYzo9zDqKefzuQHtMtwI-z7Z-lZkSDAelL_0iUMZAUhZVUrXGqVkFm39wG5kyb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4643440" y="4643446"/>
            <a:ext cx="381825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  рамках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проекта «Успех каждого ребенка»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поставлено оборудование для создания новых мест дополнительного образования в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Елань-Коленовскую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СОШ №2 (45 мест), Центр дополнительного образования детей» (45 мест) и в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Елань-Коленовскую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СОШ №1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7" y="4437112"/>
            <a:ext cx="3189250" cy="2278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3" y="2924944"/>
            <a:ext cx="3307545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C:\Users\dikareva85\Downloads\IMG-20230929-WA0001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857232"/>
            <a:ext cx="2357454" cy="1718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3" descr="C:\Users\Рудакова Елена\Desktop\5fa0cbda-adc0-4949-a859-32b111b32b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2" y="2571748"/>
            <a:ext cx="2500330" cy="1671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0497" y="1142984"/>
            <a:ext cx="2428892" cy="1745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pic>
        <p:nvPicPr>
          <p:cNvPr id="20" name="Picture 5" descr="F:\+год пед\91-1\IMG_20230210_144751_464.jpg"/>
          <p:cNvPicPr>
            <a:picLocks noChangeAspect="1" noChangeArrowheads="1"/>
          </p:cNvPicPr>
          <p:nvPr/>
        </p:nvPicPr>
        <p:blipFill>
          <a:blip r:embed="rId3" cstate="print"/>
          <a:srcRect b="34343"/>
          <a:stretch>
            <a:fillRect/>
          </a:stretch>
        </p:blipFill>
        <p:spPr bwMode="auto">
          <a:xfrm>
            <a:off x="357158" y="1500174"/>
            <a:ext cx="1740879" cy="1143008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19" name="Picture 5" descr="F:\+год пед\91-1\IMG_20230210_144751_464.jpg"/>
          <p:cNvPicPr>
            <a:picLocks noChangeAspect="1" noChangeArrowheads="1"/>
          </p:cNvPicPr>
          <p:nvPr/>
        </p:nvPicPr>
        <p:blipFill>
          <a:blip r:embed="rId3" cstate="print"/>
          <a:srcRect b="34343"/>
          <a:stretch>
            <a:fillRect/>
          </a:stretch>
        </p:blipFill>
        <p:spPr bwMode="auto">
          <a:xfrm>
            <a:off x="428597" y="1643050"/>
            <a:ext cx="1740879" cy="1143008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0" y="-171400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Образование, молодёжная политика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71400"/>
            <a:ext cx="714348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AutoShape 10" descr="https://dshi18nsk.ru/wp-content/uploads/2023/08/%D0%B3%D0%BE%D0%B4_%D0%BF%D0%B5%D0%B4%D0%B0%D0%B3%D0%BE%D0%B3%D0%B0_%D0%B8_%D0%BD%D0%B0%D1%81%D1%82%D0%B0%D0%B2%D0%BD%D0%B8%D0%BA%D0%B0-1-scale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09" name="AutoShape 5" descr="https://mail.govvrn.ru/owa/service.svc/s/GetFileAttachment?id=AAMkADhjM2IzMGMwLTExMGEtNGEyOC1hODViLTZkODBlY2FmMzM0ZQBGAAAAAAAoVXXaF5ckSIgfqNWvkKAGBwCVexGvVPnZQJ8Z%2BN1pM8%2BZAAAAAAEKAACVexGvVPnZQJ8Z%2BN1pM8%2BZAATvC6RyAAABEgAQAHyKKJkmODNFtU0EmtiYIY4%3D&amp;isImagePreview=True&amp;X-OWA-CANARY=aJH6j2mWOkiWVYzo9zDqKefzuQHtMtwI-z7Z-lZkSDAelL_0iUMZAUhZVUrXGqVkFm39wG5kyb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4349" y="857234"/>
            <a:ext cx="3074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u="sng" dirty="0" err="1" smtClean="0"/>
              <a:t>Елань-Коленовская</a:t>
            </a:r>
            <a:r>
              <a:rPr lang="ru-RU" b="1" u="sng" dirty="0" smtClean="0"/>
              <a:t> СОШ №2</a:t>
            </a:r>
          </a:p>
          <a:p>
            <a:pPr algn="ctr"/>
            <a:r>
              <a:rPr lang="ru-RU" b="1" u="sng" dirty="0" err="1" smtClean="0"/>
              <a:t>Новохопёрская</a:t>
            </a:r>
            <a:r>
              <a:rPr lang="ru-RU" b="1" u="sng" dirty="0" smtClean="0"/>
              <a:t> СОШ  №91</a:t>
            </a:r>
            <a:endParaRPr lang="ru-RU" b="1" u="sng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0628" y="1571614"/>
            <a:ext cx="36433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8A0000"/>
                </a:solidFill>
              </a:rPr>
              <a:t>Инновационная площадка федерального  уровня</a:t>
            </a:r>
            <a:endParaRPr lang="ru-RU" sz="1600" b="1" dirty="0">
              <a:solidFill>
                <a:srgbClr val="8A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628" y="2214556"/>
            <a:ext cx="3714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8A0000"/>
                </a:solidFill>
              </a:rPr>
              <a:t>Инновационные площадки регионального  уровня</a:t>
            </a:r>
            <a:endParaRPr lang="ru-RU" sz="1600" b="1" dirty="0">
              <a:solidFill>
                <a:srgbClr val="8A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29258" y="2857496"/>
            <a:ext cx="2813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Профессиональное обучение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Стрелка влево 12"/>
          <p:cNvSpPr/>
          <p:nvPr/>
        </p:nvSpPr>
        <p:spPr>
          <a:xfrm>
            <a:off x="4429124" y="1714488"/>
            <a:ext cx="978408" cy="357190"/>
          </a:xfrm>
          <a:prstGeom prst="lef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>
            <a:off x="4429124" y="2285992"/>
            <a:ext cx="978408" cy="357190"/>
          </a:xfrm>
          <a:prstGeom prst="lef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лево 14"/>
          <p:cNvSpPr/>
          <p:nvPr/>
        </p:nvSpPr>
        <p:spPr>
          <a:xfrm>
            <a:off x="4429124" y="2857496"/>
            <a:ext cx="978408" cy="357190"/>
          </a:xfrm>
          <a:prstGeom prst="lef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4" descr="F:\+год пед\Фотки Е-К 2\Фотки\3 ПИКТОМИ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1500174"/>
            <a:ext cx="1902975" cy="1071570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17" name="Picture 6" descr="F:\+год пед\91-1\IMG_20230210_145343_659.jpg"/>
          <p:cNvPicPr>
            <a:picLocks noChangeAspect="1" noChangeArrowheads="1"/>
          </p:cNvPicPr>
          <p:nvPr/>
        </p:nvPicPr>
        <p:blipFill>
          <a:blip r:embed="rId6" cstate="print"/>
          <a:srcRect r="7880" b="4819"/>
          <a:stretch>
            <a:fillRect/>
          </a:stretch>
        </p:blipFill>
        <p:spPr bwMode="auto">
          <a:xfrm>
            <a:off x="1071540" y="2571748"/>
            <a:ext cx="1617724" cy="1253737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18" name="Picture 14" descr="F:\+год пед\Фотки Е-К 2\Фотки\САХ.ЗАВОД.jpg"/>
          <p:cNvPicPr>
            <a:picLocks noChangeAspect="1" noChangeArrowheads="1"/>
          </p:cNvPicPr>
          <p:nvPr/>
        </p:nvPicPr>
        <p:blipFill>
          <a:blip r:embed="rId7" cstate="print"/>
          <a:srcRect t="12372" r="17240" b="11145"/>
          <a:stretch>
            <a:fillRect/>
          </a:stretch>
        </p:blipFill>
        <p:spPr bwMode="auto">
          <a:xfrm>
            <a:off x="2857488" y="2500310"/>
            <a:ext cx="1071570" cy="1320395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51520" y="4005064"/>
            <a:ext cx="87129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По итогам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рейтингования</a:t>
            </a:r>
            <a:r>
              <a:rPr lang="ru-RU" sz="16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эффективности деятельности руководителей общеобразовательных организаций в 2023 году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в ТОП-50 вошли «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Елань-Коленовская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 СОШ №2» и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Бороздиновская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 школа.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>
            <a:off x="179512" y="4869160"/>
            <a:ext cx="3600400" cy="1656184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323528" y="5013176"/>
            <a:ext cx="32403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У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частниками проекта «Цифровая образовательная среда» стали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шесть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общеобразовательных организаций.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33" name="Скругленная прямоугольная выноска 32"/>
          <p:cNvSpPr/>
          <p:nvPr/>
        </p:nvSpPr>
        <p:spPr>
          <a:xfrm>
            <a:off x="4788024" y="4941168"/>
            <a:ext cx="4104456" cy="1584176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9 школ реализуют </a:t>
            </a:r>
            <a:r>
              <a:rPr lang="ru-RU" sz="1600" b="1" dirty="0" err="1" smtClean="0">
                <a:solidFill>
                  <a:srgbClr val="002060"/>
                </a:solidFill>
              </a:rPr>
              <a:t>профминимум</a:t>
            </a:r>
            <a:r>
              <a:rPr lang="ru-RU" sz="1600" b="1" dirty="0" smtClean="0">
                <a:solidFill>
                  <a:srgbClr val="002060"/>
                </a:solidFill>
              </a:rPr>
              <a:t> на базовом уровне,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5 - на основном,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2 - на продвинутом уровне (</a:t>
            </a:r>
            <a:r>
              <a:rPr lang="ru-RU" sz="1600" b="1" dirty="0" err="1" smtClean="0">
                <a:solidFill>
                  <a:srgbClr val="002060"/>
                </a:solidFill>
              </a:rPr>
              <a:t>Новохопёрская</a:t>
            </a:r>
            <a:r>
              <a:rPr lang="ru-RU" sz="1600" b="1" dirty="0" smtClean="0">
                <a:solidFill>
                  <a:srgbClr val="002060"/>
                </a:solidFill>
              </a:rPr>
              <a:t> гимназия и </a:t>
            </a:r>
            <a:r>
              <a:rPr lang="ru-RU" sz="1600" b="1" dirty="0" err="1" smtClean="0">
                <a:solidFill>
                  <a:srgbClr val="002060"/>
                </a:solidFill>
              </a:rPr>
              <a:t>Елань-Коленовская</a:t>
            </a:r>
            <a:r>
              <a:rPr lang="ru-RU" sz="1600" b="1" dirty="0" smtClean="0">
                <a:solidFill>
                  <a:srgbClr val="002060"/>
                </a:solidFill>
              </a:rPr>
              <a:t> СОШ №2).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000900"/>
          </a:xfrm>
          <a:prstGeom prst="rect">
            <a:avLst/>
          </a:prstGeom>
        </p:spPr>
      </p:pic>
      <p:sp>
        <p:nvSpPr>
          <p:cNvPr id="7" name="Заголовок 6"/>
          <p:cNvSpPr txBox="1">
            <a:spLocks noGrp="1"/>
          </p:cNvSpPr>
          <p:nvPr>
            <p:ph type="title"/>
          </p:nvPr>
        </p:nvSpPr>
        <p:spPr>
          <a:xfrm>
            <a:off x="142844" y="-142900"/>
            <a:ext cx="9001156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Образование, итоги </a:t>
            </a:r>
            <a:r>
              <a:rPr lang="ru-RU" sz="2400" b="1" dirty="0" err="1" smtClean="0">
                <a:solidFill>
                  <a:schemeClr val="bg1"/>
                </a:solidFill>
              </a:rPr>
              <a:t>рейтингования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2900"/>
            <a:ext cx="714348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23528" y="980728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Достигнута </a:t>
            </a:r>
            <a:r>
              <a:rPr lang="ru-RU" sz="1600" b="1" dirty="0" smtClean="0">
                <a:solidFill>
                  <a:srgbClr val="C00000"/>
                </a:solidFill>
              </a:rPr>
              <a:t>100%</a:t>
            </a:r>
            <a:r>
              <a:rPr lang="ru-RU" sz="1600" b="1" dirty="0" smtClean="0">
                <a:solidFill>
                  <a:srgbClr val="002060"/>
                </a:solidFill>
              </a:rPr>
              <a:t> доступность дошкольного образования, в том числе для детей от 0 до 3 лет. 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Очередность в детские сады </a:t>
            </a:r>
            <a:r>
              <a:rPr lang="ru-RU" sz="1600" b="1" dirty="0" smtClean="0">
                <a:solidFill>
                  <a:srgbClr val="C00000"/>
                </a:solidFill>
              </a:rPr>
              <a:t>отсутствует.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51520" y="2276872"/>
            <a:ext cx="511256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В статусе инновационных площадок федерального уровня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«НИИ  дошкольного образования «Воспитатели России» в 2024 году будут работать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центр развития ребенка «Пристань детства» и Елань-Коленовский детский сад №1.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4283968" y="4646702"/>
            <a:ext cx="449999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В рамках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регионального  проекта «Успех каждого ребенка»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в детских садах осуществляется  взаимодействие с различными организациями в сфере образования, культуры, спорта. В семи учреждениях образовательная программа реализуется в сетевой  форме.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28678" name="Picture 6" descr="https://sun9-34.userapi.com/impg/iW9o1-jBa2dUhvlJqFWLTDQgpjjj37wktnxhxQ/RaS846E2bXo.jpg?size=1600x1200&amp;quality=95&amp;sign=f2335b9dfbf1e90d88172d4b9269fd9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700808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0" name="Picture 8" descr="https://sun9-37.userapi.com/impg/GdkrIYO4uqXr0oOXNZ_jkQ8BNRRACYO9acoewQ/c9p93eQy0zw.jpg?size=640x479&amp;quality=95&amp;sign=1597ef0255538913d8a91d863df7996f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861048"/>
            <a:ext cx="3557624" cy="2662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171400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Образование, молодёжная политика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00"/>
            <a:ext cx="714348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AutoShape 10" descr="https://dshi18nsk.ru/wp-content/uploads/2023/08/%D0%B3%D0%BE%D0%B4_%D0%BF%D0%B5%D0%B4%D0%B0%D0%B3%D0%BE%D0%B3%D0%B0_%D0%B8_%D0%BD%D0%B0%D1%81%D1%82%D0%B0%D0%B2%D0%BD%D0%B8%D0%BA%D0%B0-1-scale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09" name="AutoShape 5" descr="https://mail.govvrn.ru/owa/service.svc/s/GetFileAttachment?id=AAMkADhjM2IzMGMwLTExMGEtNGEyOC1hODViLTZkODBlY2FmMzM0ZQBGAAAAAAAoVXXaF5ckSIgfqNWvkKAGBwCVexGvVPnZQJ8Z%2BN1pM8%2BZAAAAAAEKAACVexGvVPnZQJ8Z%2BN1pM8%2BZAATvC6RyAAABEgAQAHyKKJkmODNFtU0EmtiYIY4%3D&amp;isImagePreview=True&amp;X-OWA-CANARY=aJH6j2mWOkiWVYzo9zDqKefzuQHtMtwI-z7Z-lZkSDAelL_0iUMZAUhZVUrXGqVkFm39wG5kyb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79512" y="764704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В рамках реализации </a:t>
            </a:r>
            <a:r>
              <a:rPr lang="ru-RU" sz="1600" b="1" dirty="0" smtClean="0">
                <a:solidFill>
                  <a:srgbClr val="C00000"/>
                </a:solidFill>
              </a:rPr>
              <a:t>регионального проекта «Успех каждого ребенка» НП «Образование» </a:t>
            </a:r>
            <a:r>
              <a:rPr lang="ru-RU" sz="1600" b="1" dirty="0" smtClean="0">
                <a:solidFill>
                  <a:srgbClr val="002060"/>
                </a:solidFill>
              </a:rPr>
              <a:t>с 1 сентября 2023 года открыто </a:t>
            </a:r>
            <a:r>
              <a:rPr lang="ru-RU" sz="1600" b="1" dirty="0" smtClean="0">
                <a:solidFill>
                  <a:srgbClr val="C00000"/>
                </a:solidFill>
              </a:rPr>
              <a:t>90 новых мест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</a:rPr>
              <a:t>допобразования</a:t>
            </a:r>
            <a:r>
              <a:rPr lang="ru-RU" sz="1600" b="1" dirty="0" smtClean="0">
                <a:solidFill>
                  <a:srgbClr val="002060"/>
                </a:solidFill>
              </a:rPr>
              <a:t> на базе Центра дополнительного образования детей и в Елань - </a:t>
            </a:r>
            <a:r>
              <a:rPr lang="ru-RU" sz="1600" b="1" dirty="0" err="1" smtClean="0">
                <a:solidFill>
                  <a:srgbClr val="002060"/>
                </a:solidFill>
              </a:rPr>
              <a:t>Коленовской</a:t>
            </a:r>
            <a:r>
              <a:rPr lang="ru-RU" sz="1600" b="1" dirty="0" smtClean="0">
                <a:solidFill>
                  <a:srgbClr val="002060"/>
                </a:solidFill>
              </a:rPr>
              <a:t> школе №2.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67586" name="Picture 2" descr="https://sun9-20.userapi.com/impg/BhoIOp4Sg308dmcH_VHkdQ0S6Jn3IUAzfqu6Ew/rZg_PmZO1nY.jpg?size=2560x2139&amp;quality=95&amp;sign=027f065820e4e45661e0028453dcdf2d&amp;type=album"/>
          <p:cNvPicPr>
            <a:picLocks noChangeAspect="1" noChangeArrowheads="1"/>
          </p:cNvPicPr>
          <p:nvPr/>
        </p:nvPicPr>
        <p:blipFill>
          <a:blip r:embed="rId4" cstate="print"/>
          <a:srcRect r="16667"/>
          <a:stretch>
            <a:fillRect/>
          </a:stretch>
        </p:blipFill>
        <p:spPr bwMode="auto">
          <a:xfrm>
            <a:off x="2411759" y="1628800"/>
            <a:ext cx="2010883" cy="2016224"/>
          </a:xfrm>
          <a:prstGeom prst="rect">
            <a:avLst/>
          </a:prstGeom>
          <a:noFill/>
        </p:spPr>
      </p:pic>
      <p:pic>
        <p:nvPicPr>
          <p:cNvPr id="67590" name="Picture 6" descr="Foto_1.jpg"/>
          <p:cNvPicPr>
            <a:picLocks noChangeAspect="1" noChangeArrowheads="1"/>
          </p:cNvPicPr>
          <p:nvPr/>
        </p:nvPicPr>
        <p:blipFill>
          <a:blip r:embed="rId5" cstate="print"/>
          <a:srcRect l="39053" t="5526" r="1262" b="36999"/>
          <a:stretch>
            <a:fillRect/>
          </a:stretch>
        </p:blipFill>
        <p:spPr bwMode="auto">
          <a:xfrm>
            <a:off x="7020272" y="1412776"/>
            <a:ext cx="1800200" cy="2311368"/>
          </a:xfrm>
          <a:prstGeom prst="rect">
            <a:avLst/>
          </a:prstGeom>
          <a:noFill/>
        </p:spPr>
      </p:pic>
      <p:pic>
        <p:nvPicPr>
          <p:cNvPr id="67592" name="Picture 8" descr="XBKxQv8Ee-M.jpg"/>
          <p:cNvPicPr>
            <a:picLocks noChangeAspect="1" noChangeArrowheads="1"/>
          </p:cNvPicPr>
          <p:nvPr/>
        </p:nvPicPr>
        <p:blipFill>
          <a:blip r:embed="rId6" cstate="print"/>
          <a:srcRect l="22160" t="31452" r="15849" b="9537"/>
          <a:stretch>
            <a:fillRect/>
          </a:stretch>
        </p:blipFill>
        <p:spPr bwMode="auto">
          <a:xfrm>
            <a:off x="323528" y="1628800"/>
            <a:ext cx="1872208" cy="2376264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467544" y="4005064"/>
            <a:ext cx="1356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Дунаева Алёна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83768" y="3645024"/>
            <a:ext cx="1487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Шевченко Олеся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67594" name="AutoShape 10" descr="https://sun9-67.userapi.com/impg/ibOtddL9R14arKnuhz8mt1eIIL0jCZq4WxAQwA/JJ1SDOIb3KM.jpg?size=2560x1707&amp;quality=95&amp;sign=ca2614ac09c27d551a82a18b7bea4e4f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7308304" y="3789040"/>
            <a:ext cx="1428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>
                <a:solidFill>
                  <a:srgbClr val="002060"/>
                </a:solidFill>
              </a:rPr>
              <a:t>Грибанёва</a:t>
            </a:r>
            <a:r>
              <a:rPr lang="ru-RU" sz="1400" b="1" dirty="0" smtClean="0">
                <a:solidFill>
                  <a:srgbClr val="002060"/>
                </a:solidFill>
              </a:rPr>
              <a:t> Анна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67596" name="Picture 12" descr="https://sun9-67.userapi.com/impg/ibOtddL9R14arKnuhz8mt1eIIL0jCZq4WxAQwA/JJ1SDOIb3KM.jpg?size=2560x1707&amp;quality=95&amp;sign=ca2614ac09c27d551a82a18b7bea4e4f&amp;type=album"/>
          <p:cNvPicPr>
            <a:picLocks noChangeAspect="1" noChangeArrowheads="1"/>
          </p:cNvPicPr>
          <p:nvPr/>
        </p:nvPicPr>
        <p:blipFill>
          <a:blip r:embed="rId7" cstate="print"/>
          <a:srcRect l="42543" t="11614" r="15991" b="4701"/>
          <a:stretch>
            <a:fillRect/>
          </a:stretch>
        </p:blipFill>
        <p:spPr bwMode="auto">
          <a:xfrm>
            <a:off x="179512" y="4293096"/>
            <a:ext cx="1584176" cy="2131842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251520" y="6519446"/>
            <a:ext cx="1840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Костина Елизавета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67598" name="Picture 14" descr="https://sun9-3.userapi.com/impg/kT2zk7BxR_ARKGA81EfPSD7iibPgvRB5wiDrzg/0XOAH8BpfKc.jpg?size=960x1280&amp;quality=95&amp;sign=a3f39e6f744ca4559c9e6b447bc1418e&amp;type=album"/>
          <p:cNvPicPr>
            <a:picLocks noChangeAspect="1" noChangeArrowheads="1"/>
          </p:cNvPicPr>
          <p:nvPr/>
        </p:nvPicPr>
        <p:blipFill>
          <a:blip r:embed="rId8" cstate="print"/>
          <a:srcRect l="41822" t="35006" r="4309" b="22235"/>
          <a:stretch>
            <a:fillRect/>
          </a:stretch>
        </p:blipFill>
        <p:spPr bwMode="auto">
          <a:xfrm>
            <a:off x="4932040" y="1556792"/>
            <a:ext cx="1800200" cy="1872208"/>
          </a:xfrm>
          <a:prstGeom prst="rect">
            <a:avLst/>
          </a:prstGeom>
          <a:noFill/>
        </p:spPr>
      </p:pic>
      <p:sp>
        <p:nvSpPr>
          <p:cNvPr id="42" name="TextBox 41"/>
          <p:cNvSpPr txBox="1"/>
          <p:nvPr/>
        </p:nvSpPr>
        <p:spPr>
          <a:xfrm>
            <a:off x="5076056" y="3429000"/>
            <a:ext cx="1552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>
                <a:solidFill>
                  <a:srgbClr val="002060"/>
                </a:solidFill>
              </a:rPr>
              <a:t>Хлипитько</a:t>
            </a:r>
            <a:r>
              <a:rPr lang="ru-RU" sz="1400" b="1" dirty="0" smtClean="0">
                <a:solidFill>
                  <a:srgbClr val="002060"/>
                </a:solidFill>
              </a:rPr>
              <a:t> Ирина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67602" name="Picture 18" descr="https://i.mycdn.me/i?r=BDHElZJBPNKGuFyY-akIDfgnQuH8cjcfkgeXtA_TBozhVUxBKzuvYrSx8yEkrhsnp8U"/>
          <p:cNvPicPr>
            <a:picLocks noChangeAspect="1" noChangeArrowheads="1"/>
          </p:cNvPicPr>
          <p:nvPr/>
        </p:nvPicPr>
        <p:blipFill>
          <a:blip r:embed="rId9" cstate="print"/>
          <a:srcRect l="14493" r="40646" b="24427"/>
          <a:stretch>
            <a:fillRect/>
          </a:stretch>
        </p:blipFill>
        <p:spPr bwMode="auto">
          <a:xfrm>
            <a:off x="3563888" y="3933056"/>
            <a:ext cx="1602918" cy="1800200"/>
          </a:xfrm>
          <a:prstGeom prst="rect">
            <a:avLst/>
          </a:prstGeom>
          <a:noFill/>
        </p:spPr>
      </p:pic>
      <p:sp>
        <p:nvSpPr>
          <p:cNvPr id="45" name="TextBox 44"/>
          <p:cNvSpPr txBox="1"/>
          <p:nvPr/>
        </p:nvSpPr>
        <p:spPr>
          <a:xfrm>
            <a:off x="3563888" y="5877272"/>
            <a:ext cx="136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>
                <a:solidFill>
                  <a:srgbClr val="002060"/>
                </a:solidFill>
              </a:rPr>
              <a:t>Телюкова</a:t>
            </a:r>
            <a:r>
              <a:rPr lang="ru-RU" sz="1400" b="1" dirty="0" smtClean="0">
                <a:solidFill>
                  <a:srgbClr val="002060"/>
                </a:solidFill>
              </a:rPr>
              <a:t> Анна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67604" name="Picture 20" descr="https://sun9-65.userapi.com/impg/SAtAs6PkG89PjwPTuwOae7zikQst47d2VHBF1Q/8epXV9Nw6xA.jpg?size=2560x1707&amp;quality=95&amp;sign=72cc0cc45b37302061fcd3387c72a7d9&amp;type=album"/>
          <p:cNvPicPr>
            <a:picLocks noChangeAspect="1" noChangeArrowheads="1"/>
          </p:cNvPicPr>
          <p:nvPr/>
        </p:nvPicPr>
        <p:blipFill>
          <a:blip r:embed="rId10" cstate="print"/>
          <a:srcRect l="20440" t="11393" r="46629" b="29325"/>
          <a:stretch>
            <a:fillRect/>
          </a:stretch>
        </p:blipFill>
        <p:spPr bwMode="auto">
          <a:xfrm>
            <a:off x="7020272" y="4149080"/>
            <a:ext cx="1811709" cy="2174666"/>
          </a:xfrm>
          <a:prstGeom prst="rect">
            <a:avLst/>
          </a:prstGeom>
          <a:noFill/>
        </p:spPr>
      </p:pic>
      <p:sp>
        <p:nvSpPr>
          <p:cNvPr id="47" name="TextBox 46"/>
          <p:cNvSpPr txBox="1"/>
          <p:nvPr/>
        </p:nvSpPr>
        <p:spPr>
          <a:xfrm>
            <a:off x="7020272" y="6381328"/>
            <a:ext cx="1914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>
                <a:solidFill>
                  <a:srgbClr val="002060"/>
                </a:solidFill>
              </a:rPr>
              <a:t>Шпаковский</a:t>
            </a:r>
            <a:r>
              <a:rPr lang="ru-RU" sz="1400" b="1" dirty="0" smtClean="0">
                <a:solidFill>
                  <a:srgbClr val="002060"/>
                </a:solidFill>
              </a:rPr>
              <a:t> Дмитрий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67606" name="AutoShape 22" descr="https://sun9-37.userapi.com/impg/NYhumTPrkMsWNtv_bdmGyJdcg6FOP4U3Oymx6w/eSL_ej_vy0o.jpg?size=2560x1707&amp;quality=95&amp;sign=8c837c1870f6f1cd96616c3532883dcb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7608" name="Picture 24" descr="https://sun9-37.userapi.com/impg/NYhumTPrkMsWNtv_bdmGyJdcg6FOP4U3Oymx6w/eSL_ej_vy0o.jpg?size=2560x1707&amp;quality=95&amp;sign=8c837c1870f6f1cd96616c3532883dcb&amp;type=album"/>
          <p:cNvPicPr>
            <a:picLocks noChangeAspect="1" noChangeArrowheads="1"/>
          </p:cNvPicPr>
          <p:nvPr/>
        </p:nvPicPr>
        <p:blipFill>
          <a:blip r:embed="rId11" cstate="print"/>
          <a:srcRect l="22743" t="4000" r="27914"/>
          <a:stretch>
            <a:fillRect/>
          </a:stretch>
        </p:blipFill>
        <p:spPr bwMode="auto">
          <a:xfrm>
            <a:off x="5364088" y="3861049"/>
            <a:ext cx="1512168" cy="1961732"/>
          </a:xfrm>
          <a:prstGeom prst="rect">
            <a:avLst/>
          </a:prstGeom>
          <a:noFill/>
        </p:spPr>
      </p:pic>
      <p:sp>
        <p:nvSpPr>
          <p:cNvPr id="50" name="TextBox 49"/>
          <p:cNvSpPr txBox="1"/>
          <p:nvPr/>
        </p:nvSpPr>
        <p:spPr>
          <a:xfrm>
            <a:off x="5364088" y="5877272"/>
            <a:ext cx="1403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>
                <a:solidFill>
                  <a:srgbClr val="002060"/>
                </a:solidFill>
              </a:rPr>
              <a:t>Прямяков</a:t>
            </a:r>
            <a:r>
              <a:rPr lang="ru-RU" sz="1400" b="1" dirty="0" smtClean="0">
                <a:solidFill>
                  <a:srgbClr val="002060"/>
                </a:solidFill>
              </a:rPr>
              <a:t> Иван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67610" name="Picture 26" descr="https://sun9-70.userapi.com/impg/mwfx8mc5D11ey9U844mOO4qgzcKKxOJiMYglIg/9sfWCnswwTs.jpg?size=769x1600&amp;quality=96&amp;sign=4c79ef8630f1ab5d2a70b17b69568183&amp;type=album"/>
          <p:cNvPicPr>
            <a:picLocks noChangeAspect="1" noChangeArrowheads="1"/>
          </p:cNvPicPr>
          <p:nvPr/>
        </p:nvPicPr>
        <p:blipFill>
          <a:blip r:embed="rId12" cstate="print"/>
          <a:srcRect l="39650" t="24668" r="12179" b="43202"/>
          <a:stretch>
            <a:fillRect/>
          </a:stretch>
        </p:blipFill>
        <p:spPr bwMode="auto">
          <a:xfrm>
            <a:off x="1907704" y="4149080"/>
            <a:ext cx="1452868" cy="2016224"/>
          </a:xfrm>
          <a:prstGeom prst="rect">
            <a:avLst/>
          </a:prstGeom>
          <a:noFill/>
        </p:spPr>
      </p:pic>
      <p:sp>
        <p:nvSpPr>
          <p:cNvPr id="52" name="TextBox 51"/>
          <p:cNvSpPr txBox="1"/>
          <p:nvPr/>
        </p:nvSpPr>
        <p:spPr>
          <a:xfrm>
            <a:off x="1907704" y="6165304"/>
            <a:ext cx="1366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>
                <a:solidFill>
                  <a:srgbClr val="002060"/>
                </a:solidFill>
              </a:rPr>
              <a:t>Казмалы</a:t>
            </a:r>
            <a:r>
              <a:rPr lang="ru-RU" sz="1400" b="1" dirty="0" smtClean="0">
                <a:solidFill>
                  <a:srgbClr val="002060"/>
                </a:solidFill>
              </a:rPr>
              <a:t> Игнат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6"/>
          <p:cNvSpPr txBox="1">
            <a:spLocks/>
          </p:cNvSpPr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Образование, молодёжная политика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7886" y="64292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5786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95536" y="1052736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На оздоровление детей в рамках летней оздоровительной кампании 2023 года освоено порядка </a:t>
            </a:r>
            <a:r>
              <a:rPr lang="ru-RU" sz="1600" b="1" dirty="0" smtClean="0">
                <a:solidFill>
                  <a:srgbClr val="C00000"/>
                </a:solidFill>
              </a:rPr>
              <a:t>5,3 млн. руб.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979712" y="1978387"/>
            <a:ext cx="66967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Новохопёрский район в своей категории занял </a:t>
            </a:r>
            <a:r>
              <a:rPr lang="ru-RU" sz="1600" b="1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3 место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по итогам участия в смотре-конкурсе на лучшую постановку работы по организации отдыха детей и их оздоровления.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26627" name="Picture 3" descr="http://cdn2.static1-sima-land.com/items/1337939/1/700-n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844824"/>
            <a:ext cx="1440160" cy="1440160"/>
          </a:xfrm>
          <a:prstGeom prst="rect">
            <a:avLst/>
          </a:prstGeom>
          <a:noFill/>
        </p:spPr>
      </p:pic>
      <p:pic>
        <p:nvPicPr>
          <p:cNvPr id="12" name="Picture 2" descr="7_2c3AUMy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4844" y="3284984"/>
            <a:ext cx="428628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240306_080222.jpg"/>
          <p:cNvPicPr>
            <a:picLocks noChangeAspect="1"/>
          </p:cNvPicPr>
          <p:nvPr/>
        </p:nvPicPr>
        <p:blipFill>
          <a:blip r:embed="rId6" cstate="print"/>
          <a:srcRect l="3739" t="7478" r="2791"/>
          <a:stretch>
            <a:fillRect/>
          </a:stretch>
        </p:blipFill>
        <p:spPr>
          <a:xfrm>
            <a:off x="467544" y="3356992"/>
            <a:ext cx="387977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950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6"/>
          <p:cNvSpPr txBox="1">
            <a:spLocks/>
          </p:cNvSpPr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Физическая культура и спорт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7886" y="64292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5786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691680" y="1196756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 2023 году из всех источников финансирования на развитие данной сферы израсходовано без малого </a:t>
            </a:r>
            <a:r>
              <a:rPr lang="ru-RU" b="1" dirty="0" smtClean="0">
                <a:solidFill>
                  <a:srgbClr val="C00000"/>
                </a:solidFill>
              </a:rPr>
              <a:t>26 млн. руб.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050" name="AutoShape 2" descr="https://rassvetnews.ru/wp-content/uploads/2021/09/pachk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pach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980728"/>
            <a:ext cx="1511413" cy="100811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23528" y="2348882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Доля граждан, систематически занимающихся физической культурой и спортом, выросла на </a:t>
            </a:r>
            <a:r>
              <a:rPr lang="ru-RU" b="1" dirty="0" smtClean="0">
                <a:solidFill>
                  <a:srgbClr val="C00000"/>
                </a:solidFill>
              </a:rPr>
              <a:t>3% </a:t>
            </a:r>
            <a:r>
              <a:rPr lang="ru-RU" b="1" dirty="0" smtClean="0">
                <a:solidFill>
                  <a:srgbClr val="002060"/>
                </a:solidFill>
              </a:rPr>
              <a:t>и составила </a:t>
            </a:r>
            <a:r>
              <a:rPr lang="ru-RU" b="1" dirty="0" smtClean="0">
                <a:solidFill>
                  <a:srgbClr val="C00000"/>
                </a:solidFill>
              </a:rPr>
              <a:t>67%.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860034" y="2294729"/>
            <a:ext cx="40314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Доля населения, принявшего участие в выполнении нормативов ГТО, выросла на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 3%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и составила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13,5%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(4550 человек).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2053" name="AutoShape 5" descr="https://sun9-37.userapi.com/impg/gGDEV9HgrKleZ-aY7ptgcqcXd3Q2HhA5WjmYbA/fK7kLsK9iNY.jpg?size=2560x1706&amp;quality=95&amp;sign=8d97651a2e0bacacdaddfa11e17e71ad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MMtDpQQ57N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933056"/>
            <a:ext cx="399800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aIgGYEP2hCQ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2" y="3717032"/>
            <a:ext cx="2990291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950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6"/>
          <p:cNvSpPr txBox="1">
            <a:spLocks/>
          </p:cNvSpPr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Физкультура и спорт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7886" y="64292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5786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1520" y="112474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Команда Краснянской школы под руководством Заслуженного учителя России Бориса </a:t>
            </a:r>
            <a:r>
              <a:rPr lang="ru-RU" b="1" dirty="0" err="1" smtClean="0">
                <a:solidFill>
                  <a:srgbClr val="002060"/>
                </a:solidFill>
              </a:rPr>
              <a:t>Капанадзе</a:t>
            </a:r>
            <a:r>
              <a:rPr lang="ru-RU" b="1" dirty="0" smtClean="0">
                <a:solidFill>
                  <a:srgbClr val="002060"/>
                </a:solidFill>
              </a:rPr>
              <a:t> отстаивала честь региона на Всероссийских соревнованиях «Президентские состязания» в  г. Анапе. Спортсмены на этот раз заняли восьмое место среди лучших команд России из 80 регионов.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rCFji8fULP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6" y="980728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427985" y="4221090"/>
            <a:ext cx="4283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На территории Краснянской школы построена спортивная площадка для сдачи норм </a:t>
            </a:r>
            <a:r>
              <a:rPr lang="ru-RU" b="1" dirty="0" smtClean="0">
                <a:solidFill>
                  <a:srgbClr val="002060"/>
                </a:solidFill>
              </a:rPr>
              <a:t>ГТО, установлены </a:t>
            </a:r>
            <a:r>
              <a:rPr lang="ru-RU" b="1" dirty="0" smtClean="0">
                <a:solidFill>
                  <a:srgbClr val="002060"/>
                </a:solidFill>
              </a:rPr>
              <a:t>18 современных спортивных тренажеров для занятий физкультурой.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 descr="VmCdJ_cDo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933056"/>
            <a:ext cx="388767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950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6"/>
          <p:cNvSpPr txBox="1">
            <a:spLocks/>
          </p:cNvSpPr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Физкультура и спорт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7886" y="64292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5786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995938" y="1052738"/>
            <a:ext cx="446348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рамках общероссийского проекта «Мини-футбол в школу» команда Новохоперской СОШ №91 в возрастной категории 2012-2013 г.р. заняла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место в Воронежской области и будет участвовать в финале соревнований, которые состоятся в марте 2024 года в г. Нижний Новгород. 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23530" y="4272191"/>
            <a:ext cx="52565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Обучающиеся Детско-юношеской спортивной школы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Чувильский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Никита и Кравцов Николай стали призёрами Всероссийских соревнований Федерации каратэ России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Ашихара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Кайкан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 Громов Владислав стал победителем областного турнира по самбо среди юношей.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GfDb9eIks7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052736"/>
            <a:ext cx="3528392" cy="2753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jcJKZtJPxd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2969568"/>
            <a:ext cx="2736304" cy="3648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950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132856"/>
            <a:ext cx="69847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Экономика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669511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Диаграмма 11"/>
          <p:cNvGraphicFramePr/>
          <p:nvPr/>
        </p:nvGraphicFramePr>
        <p:xfrm>
          <a:off x="179512" y="980728"/>
          <a:ext cx="3600400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Рисунок 12" descr="жом.jf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4" y="980728"/>
            <a:ext cx="1368152" cy="1026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148065" y="980728"/>
            <a:ext cx="36708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Елань-Коленовский сахарный завод</a:t>
            </a:r>
            <a:r>
              <a:rPr lang="ru-RU" sz="1600" dirty="0"/>
              <a:t> </a:t>
            </a:r>
            <a:endParaRPr lang="ru-RU" sz="1600" dirty="0" smtClean="0"/>
          </a:p>
          <a:p>
            <a:r>
              <a:rPr lang="ru-RU" sz="1600" b="1" dirty="0" smtClean="0">
                <a:solidFill>
                  <a:srgbClr val="002060"/>
                </a:solidFill>
              </a:rPr>
              <a:t>Сумма инвестиций </a:t>
            </a:r>
            <a:r>
              <a:rPr lang="ru-RU" sz="1600" b="1" dirty="0">
                <a:solidFill>
                  <a:srgbClr val="002060"/>
                </a:solidFill>
              </a:rPr>
              <a:t>88,8 млн. </a:t>
            </a:r>
            <a:r>
              <a:rPr lang="ru-RU" sz="1600" b="1" dirty="0" smtClean="0">
                <a:solidFill>
                  <a:srgbClr val="002060"/>
                </a:solidFill>
              </a:rPr>
              <a:t>руб.</a:t>
            </a:r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5" name="Рисунок 14" descr="WP_20160617_16_24_01_Pr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79914" y="2204864"/>
            <a:ext cx="1379959" cy="86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5220072" y="2276877"/>
            <a:ext cx="3923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ООО «Этанол спирт</a:t>
            </a:r>
            <a:r>
              <a:rPr lang="ru-RU" sz="1600" b="1" dirty="0" smtClean="0">
                <a:solidFill>
                  <a:srgbClr val="002060"/>
                </a:solidFill>
              </a:rPr>
              <a:t>»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Сумма инвестиций </a:t>
            </a:r>
            <a:r>
              <a:rPr lang="ru-RU" sz="1600" b="1" dirty="0">
                <a:solidFill>
                  <a:srgbClr val="002060"/>
                </a:solidFill>
              </a:rPr>
              <a:t>свыше 300 млн. руб.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20072" y="3429000"/>
            <a:ext cx="39239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ОАО «Завод растительных масел «Новохопёрский»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Объём </a:t>
            </a:r>
            <a:r>
              <a:rPr lang="ru-RU" sz="1600" b="1" dirty="0">
                <a:solidFill>
                  <a:srgbClr val="002060"/>
                </a:solidFill>
              </a:rPr>
              <a:t>инвестиций 13,3 млн. руб.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18" name="Рисунок 17" descr="7623_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79913" y="3429000"/>
            <a:ext cx="1454128" cy="940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5292080" y="4797154"/>
            <a:ext cx="3851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Новый инвестор – компания «Агротехника</a:t>
            </a:r>
            <a:r>
              <a:rPr lang="ru-RU" sz="1600" b="1" dirty="0">
                <a:solidFill>
                  <a:srgbClr val="002060"/>
                </a:solidFill>
              </a:rPr>
              <a:t>»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Объём </a:t>
            </a:r>
            <a:r>
              <a:rPr lang="ru-RU" sz="1600" b="1" dirty="0">
                <a:solidFill>
                  <a:srgbClr val="002060"/>
                </a:solidFill>
              </a:rPr>
              <a:t>инвестиций </a:t>
            </a:r>
            <a:r>
              <a:rPr lang="ru-RU" sz="1600" b="1" dirty="0" smtClean="0">
                <a:solidFill>
                  <a:srgbClr val="002060"/>
                </a:solidFill>
              </a:rPr>
              <a:t>1 </a:t>
            </a:r>
            <a:r>
              <a:rPr lang="ru-RU" sz="1600" b="1" dirty="0">
                <a:solidFill>
                  <a:srgbClr val="002060"/>
                </a:solidFill>
              </a:rPr>
              <a:t>млрд. руб.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11268" name="Picture 4" descr="https://skmvl.ru/static/images/news/None/5cdbd2686609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4509120"/>
            <a:ext cx="1512168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2" name="Picture 8" descr="https://photos.wikimapia.org/p/00/06/70/45/74_ful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914" y="5805264"/>
            <a:ext cx="1512169" cy="854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/>
          <p:cNvSpPr txBox="1"/>
          <p:nvPr/>
        </p:nvSpPr>
        <p:spPr>
          <a:xfrm>
            <a:off x="5364088" y="5805268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Ремонтно-механический завод 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О</a:t>
            </a:r>
            <a:r>
              <a:rPr lang="ru-RU" sz="1600" b="1" dirty="0" smtClean="0">
                <a:solidFill>
                  <a:srgbClr val="002060"/>
                </a:solidFill>
              </a:rPr>
              <a:t>бъёмы </a:t>
            </a:r>
            <a:r>
              <a:rPr lang="ru-RU" sz="1600" b="1" dirty="0">
                <a:solidFill>
                  <a:srgbClr val="002060"/>
                </a:solidFill>
              </a:rPr>
              <a:t>производства за год выросли на 12,5% и составили 270 млн. 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6"/>
          <p:cNvSpPr txBox="1">
            <a:spLocks/>
          </p:cNvSpPr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Культура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7886" y="64292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5786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J6HMgLbz41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2" y="1556792"/>
            <a:ext cx="3649343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xj77IDxkFg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6" y="1556792"/>
            <a:ext cx="3960439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31032" y="1052736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 с. Красном отпраздновали 150-летие со дня рождения Сергея Рахманинова.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3136"/>
            <a:ext cx="2786082" cy="1857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653136"/>
            <a:ext cx="2808312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https://i.mycdn.me/i?r=BDHElZJBPNKGuFyY-akIDfgnIkoUAPi9cgGYax08sDPDPwC7dx0qwaaz_S5dxmE2qXo&amp;fn=w_6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9" y="4653136"/>
            <a:ext cx="289323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950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6"/>
          <p:cNvSpPr txBox="1">
            <a:spLocks/>
          </p:cNvSpPr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Культура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7886" y="64292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5786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1520" y="105273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На базе Новопокровского СДК состоялся областной культурный </a:t>
            </a:r>
            <a:r>
              <a:rPr lang="ru-RU" b="1" dirty="0" err="1" smtClean="0">
                <a:solidFill>
                  <a:srgbClr val="002060"/>
                </a:solidFill>
              </a:rPr>
              <a:t>интенсив</a:t>
            </a:r>
            <a:r>
              <a:rPr lang="ru-RU" b="1" dirty="0" smtClean="0">
                <a:solidFill>
                  <a:srgbClr val="002060"/>
                </a:solidFill>
              </a:rPr>
              <a:t> «Диалог культур»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jszwv5wHz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844824"/>
            <a:ext cx="3979479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uh45kfrExI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4437112"/>
            <a:ext cx="4276368" cy="2279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SqWp2L88OU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1844824"/>
            <a:ext cx="406109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950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6"/>
          <p:cNvSpPr txBox="1">
            <a:spLocks/>
          </p:cNvSpPr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Культура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7886" y="64292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5786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3923928" y="1196752"/>
            <a:ext cx="482453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айонный фестиваль художественного творчества «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Хопёрская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звёздочка», собравший более 150 одарённых детей, помог открыть новые творческие имена.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08920"/>
            <a:ext cx="4392488" cy="3011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 descr="https://sun9-29.userapi.com/impg/WzhkNICv4UdSbu-zWeLPRCKtSbhj88WpBwkr9g/QO1zR0hsff4.jpg?size=1620x2160&amp;quality=95&amp;sign=a59b9fb9cd54ad5e529eb4c113c53502&amp;type=album"/>
          <p:cNvPicPr>
            <a:picLocks noChangeAspect="1" noChangeArrowheads="1"/>
          </p:cNvPicPr>
          <p:nvPr/>
        </p:nvPicPr>
        <p:blipFill>
          <a:blip r:embed="rId5" cstate="print"/>
          <a:srcRect b="30769"/>
          <a:stretch>
            <a:fillRect/>
          </a:stretch>
        </p:blipFill>
        <p:spPr bwMode="auto">
          <a:xfrm>
            <a:off x="323528" y="1124744"/>
            <a:ext cx="3384376" cy="312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79512" y="4293096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>
                <a:solidFill>
                  <a:srgbClr val="002060"/>
                </a:solidFill>
              </a:rPr>
              <a:t>Премяков</a:t>
            </a:r>
            <a:r>
              <a:rPr lang="ru-RU" sz="1600" b="1" dirty="0" smtClean="0">
                <a:solidFill>
                  <a:srgbClr val="002060"/>
                </a:solidFill>
              </a:rPr>
              <a:t> Иван удостоен премии Правительства Воронежской области за особые достижения в учебной и творческой деятельности одаренных учащихся в сфере культуры и искусства.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На фото Иван </a:t>
            </a:r>
            <a:r>
              <a:rPr lang="ru-RU" sz="1600" b="1" dirty="0" err="1" smtClean="0">
                <a:solidFill>
                  <a:srgbClr val="002060"/>
                </a:solidFill>
              </a:rPr>
              <a:t>Премяков</a:t>
            </a:r>
            <a:r>
              <a:rPr lang="ru-RU" sz="1600" b="1" dirty="0" smtClean="0">
                <a:solidFill>
                  <a:srgbClr val="002060"/>
                </a:solidFill>
              </a:rPr>
              <a:t> с министром культуры Воронежской области Марией </a:t>
            </a:r>
            <a:r>
              <a:rPr lang="ru-RU" sz="1600" b="1" dirty="0" err="1" smtClean="0">
                <a:solidFill>
                  <a:srgbClr val="002060"/>
                </a:solidFill>
              </a:rPr>
              <a:t>Мазур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50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6"/>
          <p:cNvSpPr txBox="1">
            <a:spLocks/>
          </p:cNvSpPr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Культура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7886" y="64292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5786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1520" y="980728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Празднование 95-летия Новохопёрского района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8" y="1412776"/>
            <a:ext cx="4512501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3" y="1556792"/>
            <a:ext cx="412845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23530" y="5229202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Программа празднования включала в себя массу мероприятий по нескольким направлениям – культура, спорт, образование, а в декабре юбилей района завершили торжественным концертом, на котором все поселения представили свои яркие концертные номера. 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50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6"/>
          <p:cNvSpPr txBox="1">
            <a:spLocks/>
          </p:cNvSpPr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Культура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7886" y="64292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5786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1520" y="1052736"/>
            <a:ext cx="46085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Для Новохопёрской детской школы искусств приобретены музыкальные  инструменты, оборудование и учебные материалы. Объём средств на обновление материально-технической базы школы составил </a:t>
            </a:r>
            <a:r>
              <a:rPr lang="ru-RU" sz="1600" b="1" dirty="0" smtClean="0">
                <a:solidFill>
                  <a:srgbClr val="C00000"/>
                </a:solidFill>
              </a:rPr>
              <a:t>более 6 млн. руб</a:t>
            </a:r>
            <a:r>
              <a:rPr lang="ru-RU" sz="1600" b="1" dirty="0" smtClean="0">
                <a:solidFill>
                  <a:srgbClr val="002060"/>
                </a:solidFill>
              </a:rPr>
              <a:t>. </a:t>
            </a:r>
          </a:p>
          <a:p>
            <a:pPr algn="just"/>
            <a:endParaRPr lang="ru-RU" sz="16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Благодаря победе школы искусств в областном конкурсе, проводимом АНО «Образ Будущего», приобретены сценические костюмы и обувь для хореографического и фольклорного коллективов на сумму </a:t>
            </a:r>
            <a:r>
              <a:rPr lang="ru-RU" sz="1600" b="1" dirty="0" smtClean="0">
                <a:solidFill>
                  <a:srgbClr val="C00000"/>
                </a:solidFill>
              </a:rPr>
              <a:t>489 тыс. руб.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9" y="980729"/>
            <a:ext cx="1835696" cy="1491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9" y="980728"/>
            <a:ext cx="2016224" cy="1400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1" y="2564904"/>
            <a:ext cx="3168352" cy="2179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4427985" y="5343312"/>
            <a:ext cx="44999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рамках ФП «Культура малой Родины» в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Алфёровский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СДК приобретены концертные кресла на сумму без малого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500 тыс.руб.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Users\РябченкоТН\Desktop\Алферовка\Приобретение концертных кресел в Алферовский СДК\IMG-20230414-WA0005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293096"/>
            <a:ext cx="396844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950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6"/>
          <p:cNvSpPr txBox="1">
            <a:spLocks/>
          </p:cNvSpPr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Культура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7886" y="64292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5786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1052738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Автоклуб активно работает в населённых пунктах, в которых нет стационарных домов культуры. </a:t>
            </a:r>
          </a:p>
          <a:p>
            <a:pPr algn="just"/>
            <a:endParaRPr lang="ru-RU" sz="16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В течение года проведено 159 тематических мероприятий, которые посетило 6782 человека.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48880"/>
            <a:ext cx="2952328" cy="2214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395536" y="5161695"/>
            <a:ext cx="82089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err="1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К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ульторганизатор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автоклуба Алексей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Есин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дважды выступал в качестве солиста в программе Первого канала Центрального телевидения «Привет, Андрей».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Участником этой передачи также стал дуэт Елань-Коленовского КСК «Кристалл» «Сестры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Романтеевы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» - Ирина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Божечко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и Ольга Сидякина.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11" name="Рисунок 10" descr="MIpYpJwmN2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2348880"/>
            <a:ext cx="205222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950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6"/>
          <p:cNvSpPr txBox="1">
            <a:spLocks/>
          </p:cNvSpPr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Культура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7886" y="64292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5786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179512" y="1169896"/>
            <a:ext cx="47525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базе краеведческого музея уже не первый год успешно работает Виртуальный концертный зал. В 2023 году на базе ВКЗ проведено 102 трансляции, которые посмотрело 2,5 тыс. человек. 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80728"/>
            <a:ext cx="3333004" cy="2182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3707904" y="3491716"/>
            <a:ext cx="518457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Благодаря участию культработников в федеральном проекте «Творческие люди» количество специалистов, повысивших квалификацию, составило 17  человек.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C:\Users\РябченкоТН\Downloads\IMG-20231026-WA0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492896"/>
            <a:ext cx="331236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179512" y="5148774"/>
            <a:ext cx="504056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п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рограмме «Пушкинская карта»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рабоают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Новохопёрский краеведческий музей, «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Культурно-досуговый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центр» г. Новохопёрска и КСК «Кристалл».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марта 2024 года планируется подключить к «Пушкинской карте» Краснянский КСК «Звездный».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C:\Users\РябченкоТН\Desktop\IMG_20240119_19374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5" y="4293096"/>
            <a:ext cx="338437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950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6"/>
          <p:cNvSpPr txBox="1">
            <a:spLocks/>
          </p:cNvSpPr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Развитие гражданского общества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7886" y="64292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5786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-252535" y="980728"/>
            <a:ext cx="92170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етвёртый год Новохопёрский район удерживает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место в регионе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развитию гражданского общества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Содержимое 9"/>
          <p:cNvGraphicFramePr>
            <a:graphicFrameLocks/>
          </p:cNvGraphicFramePr>
          <p:nvPr/>
        </p:nvGraphicFramePr>
        <p:xfrm>
          <a:off x="251521" y="1484785"/>
          <a:ext cx="5184576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2" y="4869164"/>
          <a:ext cx="3600400" cy="1803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8592"/>
                <a:gridCol w="1331808"/>
              </a:tblGrid>
              <a:tr h="523225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Реализованы</a:t>
                      </a:r>
                      <a:r>
                        <a:rPr lang="ru-RU" baseline="0" dirty="0" smtClean="0"/>
                        <a:t> проекты ТОС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4807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При поддержке Ассоциации</a:t>
                      </a:r>
                      <a:r>
                        <a:rPr lang="ru-RU" b="1" baseline="0" dirty="0" smtClean="0"/>
                        <a:t> СМО ВО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5</a:t>
                      </a:r>
                      <a:endParaRPr lang="ru-RU" b="1" dirty="0"/>
                    </a:p>
                  </a:txBody>
                  <a:tcPr anchor="ctr"/>
                </a:tc>
              </a:tr>
              <a:tr h="4807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 поддержке АНО</a:t>
                      </a:r>
                      <a:r>
                        <a:rPr lang="ru-RU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«Образ Будущего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6</a:t>
                      </a:r>
                      <a:endParaRPr lang="ru-RU" b="1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355978" y="4005064"/>
          <a:ext cx="4600575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256"/>
                <a:gridCol w="2854319"/>
              </a:tblGrid>
              <a:tr h="59326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</a:t>
                      </a:r>
                      <a:r>
                        <a:rPr lang="ru-RU" baseline="0" dirty="0" smtClean="0"/>
                        <a:t>65 млн. руб. выделено СОНКО на реализацию социальных проектов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5932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/>
                        <a:t>АНО ДЛО</a:t>
                      </a:r>
                      <a:r>
                        <a:rPr lang="ru-RU" sz="1400" b="0" baseline="0" dirty="0" smtClean="0"/>
                        <a:t> «Сказка»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проект «Дни Единых действий» вместе с Российским движением детей и молодежи</a:t>
                      </a:r>
                      <a:endParaRPr lang="ru-RU" sz="1400" b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932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/>
                        <a:t>Приход храма в честь</a:t>
                      </a:r>
                      <a:r>
                        <a:rPr lang="ru-RU" sz="1400" b="0" baseline="0" dirty="0" smtClean="0"/>
                        <a:t> Воскресения Господня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проект «Духовно-нравственное воспитание молодёжи Новохопёрского района»</a:t>
                      </a:r>
                      <a:endParaRPr lang="ru-RU" sz="1400" b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4490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/>
                        <a:t>Новохоперское отделение ВОИ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проект «Сила в единстве»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" name="Picture 21" descr="https://i.mycdn.me/i?r=BDHElZJBPNKGuFyY-akIDfgnzvw0BIOCaNHbfrXSHqJ6xe0LP0mHBaon5vMy23YzPTo&amp;fn=w_79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4" y="1412777"/>
            <a:ext cx="1918414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6516216" y="2348884"/>
            <a:ext cx="2407696" cy="1567315"/>
          </a:xfrm>
          <a:prstGeom prst="roundRect">
            <a:avLst>
              <a:gd name="adj" fmla="val 10000"/>
            </a:avLst>
          </a:prstGeom>
          <a:blipFill rotWithShape="0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="" xmlns:p14="http://schemas.microsoft.com/office/powerpoint/2010/main" val="26950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В 2023 году реализовано 11 проектов ТОС</a:t>
            </a:r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691683" y="2636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652123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148067" y="59492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1115619" y="47971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" name="Текст 5"/>
          <p:cNvSpPr txBox="1">
            <a:spLocks/>
          </p:cNvSpPr>
          <p:nvPr/>
        </p:nvSpPr>
        <p:spPr>
          <a:xfrm>
            <a:off x="395536" y="3212976"/>
            <a:ext cx="8069584" cy="193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-159096" y="930491"/>
          <a:ext cx="5184413" cy="5657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4081092" y="914400"/>
          <a:ext cx="5341516" cy="5735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99792" y="1412776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1682" y="2636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652122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148066" y="59492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1115618" y="47971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" name="Текст 5"/>
          <p:cNvSpPr txBox="1">
            <a:spLocks/>
          </p:cNvSpPr>
          <p:nvPr/>
        </p:nvSpPr>
        <p:spPr>
          <a:xfrm>
            <a:off x="395536" y="3212976"/>
            <a:ext cx="8069584" cy="193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-180528" y="781050"/>
          <a:ext cx="5040561" cy="6076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4139952" y="800100"/>
          <a:ext cx="5328592" cy="605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В 2023 году реализовано 11 проектов ТОС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132856"/>
            <a:ext cx="69847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Экономика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669511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https://static.tildacdn.com/tild3738-3266-4531-b962-616564636666/phot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1124744"/>
            <a:ext cx="1930373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2231232" y="980728"/>
            <a:ext cx="69127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 Объём производства свинины - 81,1 тыс. тонн.</a:t>
            </a:r>
          </a:p>
          <a:p>
            <a:endParaRPr lang="ru-RU" sz="1600" b="1" dirty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Новохопёрский района надёжно удерживает  </a:t>
            </a:r>
            <a:r>
              <a:rPr lang="en-US" sz="1600" b="1" dirty="0" smtClean="0">
                <a:solidFill>
                  <a:srgbClr val="C00000"/>
                </a:solidFill>
              </a:rPr>
              <a:t>I</a:t>
            </a:r>
            <a:r>
              <a:rPr lang="ru-RU" sz="1600" b="1" dirty="0" smtClean="0">
                <a:solidFill>
                  <a:srgbClr val="C00000"/>
                </a:solidFill>
              </a:rPr>
              <a:t> место </a:t>
            </a:r>
            <a:r>
              <a:rPr lang="ru-RU" sz="1600" b="1" dirty="0">
                <a:solidFill>
                  <a:srgbClr val="002060"/>
                </a:solidFill>
              </a:rPr>
              <a:t>в области по производству </a:t>
            </a:r>
            <a:r>
              <a:rPr lang="ru-RU" sz="1600" b="1" dirty="0" smtClean="0">
                <a:solidFill>
                  <a:srgbClr val="002060"/>
                </a:solidFill>
              </a:rPr>
              <a:t>свинины.</a:t>
            </a:r>
          </a:p>
          <a:p>
            <a:endParaRPr lang="ru-RU" sz="1600" b="1" dirty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В 2024 году запускается строительство комбикормового завода мощностью 1200 т./с. Объём инвестиций – </a:t>
            </a:r>
            <a:r>
              <a:rPr lang="ru-RU" sz="1600" b="1" dirty="0" smtClean="0">
                <a:solidFill>
                  <a:srgbClr val="C00000"/>
                </a:solidFill>
              </a:rPr>
              <a:t>4,5 - 5 млрд. руб.  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1521" y="3068960"/>
            <a:ext cx="87129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+mj-lt"/>
              </a:rPr>
              <a:t>Всеми хозяйствами района произведено продукции на </a:t>
            </a:r>
            <a:r>
              <a:rPr lang="ru-RU" sz="1600" b="1" dirty="0">
                <a:solidFill>
                  <a:srgbClr val="C00000"/>
                </a:solidFill>
                <a:latin typeface="+mj-lt"/>
              </a:rPr>
              <a:t>15,4 млрд. руб., </a:t>
            </a:r>
            <a:r>
              <a:rPr lang="ru-RU" sz="1600" b="1" dirty="0">
                <a:solidFill>
                  <a:srgbClr val="002060"/>
                </a:solidFill>
                <a:latin typeface="+mj-lt"/>
              </a:rPr>
              <a:t>в том 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числе: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 - животноводческой </a:t>
            </a:r>
            <a:r>
              <a:rPr lang="ru-RU" sz="1600" b="1" dirty="0">
                <a:solidFill>
                  <a:srgbClr val="002060"/>
                </a:solidFill>
                <a:latin typeface="+mj-lt"/>
              </a:rPr>
              <a:t>- на </a:t>
            </a:r>
            <a:r>
              <a:rPr lang="ru-RU" sz="1600" b="1" dirty="0">
                <a:solidFill>
                  <a:srgbClr val="C00000"/>
                </a:solidFill>
                <a:latin typeface="+mj-lt"/>
              </a:rPr>
              <a:t>9,1 млрд. руб., </a:t>
            </a:r>
            <a:endParaRPr lang="ru-RU" sz="1600" b="1" dirty="0" smtClean="0">
              <a:solidFill>
                <a:srgbClr val="C00000"/>
              </a:solidFill>
              <a:latin typeface="+mj-lt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- растениеводческой </a:t>
            </a:r>
            <a:r>
              <a:rPr lang="ru-RU" sz="1600" b="1" dirty="0">
                <a:solidFill>
                  <a:srgbClr val="002060"/>
                </a:solidFill>
                <a:latin typeface="+mj-lt"/>
              </a:rPr>
              <a:t>– на </a:t>
            </a:r>
            <a:r>
              <a:rPr lang="ru-RU" sz="1600" b="1" dirty="0">
                <a:solidFill>
                  <a:srgbClr val="C00000"/>
                </a:solidFill>
                <a:latin typeface="+mj-lt"/>
              </a:rPr>
              <a:t>6,4 млрд. руб.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427985" y="4653140"/>
            <a:ext cx="4499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Доля  продукции сельского хозяйства в общем объёме производства составила </a:t>
            </a:r>
            <a:r>
              <a:rPr lang="ru-RU" sz="1600" b="1" dirty="0">
                <a:solidFill>
                  <a:srgbClr val="C00000"/>
                </a:solidFill>
              </a:rPr>
              <a:t>67%. </a:t>
            </a:r>
          </a:p>
        </p:txBody>
      </p:sp>
      <p:pic>
        <p:nvPicPr>
          <p:cNvPr id="26629" name="Picture 5" descr="https://pic.rutubelist.ru/video/08/1e/081e9297a16de7fcfaa91260585b0c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365104"/>
            <a:ext cx="3857571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6"/>
          <p:cNvSpPr txBox="1">
            <a:spLocks/>
          </p:cNvSpPr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Социальная поддержка граждан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7886" y="64292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5786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179512" y="1152907"/>
            <a:ext cx="468052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2022-2023 г.г. жилищные условия улучшили 34 молодые семьи. В феврале 2024 года свидетельства о праве на получение социальной выплаты получили еще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молодых семей, в том числе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многодетная и 1 семья участника СВО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 это почти 8,2 млн. рублей. Ежегодно увеличивается размер выплаты на семью.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ZpT3tqN69I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1052736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79512" y="357301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В 2023 году из средств местного бюджета компенсацию за наём жилых помещений получили  </a:t>
            </a:r>
            <a:r>
              <a:rPr lang="ru-RU" sz="1600" b="1" dirty="0" smtClean="0">
                <a:solidFill>
                  <a:srgbClr val="C00000"/>
                </a:solidFill>
              </a:rPr>
              <a:t>4 медработника </a:t>
            </a:r>
            <a:r>
              <a:rPr lang="ru-RU" sz="1600" b="1" dirty="0" smtClean="0">
                <a:solidFill>
                  <a:srgbClr val="002060"/>
                </a:solidFill>
              </a:rPr>
              <a:t>на общую сумму </a:t>
            </a:r>
            <a:r>
              <a:rPr lang="ru-RU" sz="1600" b="1" dirty="0" smtClean="0">
                <a:solidFill>
                  <a:srgbClr val="C00000"/>
                </a:solidFill>
              </a:rPr>
              <a:t>284 500 руб.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5373216"/>
            <a:ext cx="4032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За 2023 год отработано </a:t>
            </a:r>
            <a:r>
              <a:rPr lang="ru-RU" sz="1600" b="1" dirty="0" smtClean="0">
                <a:solidFill>
                  <a:srgbClr val="C00000"/>
                </a:solidFill>
              </a:rPr>
              <a:t>94 </a:t>
            </a:r>
            <a:r>
              <a:rPr lang="ru-RU" sz="1600" b="1" dirty="0" smtClean="0">
                <a:solidFill>
                  <a:srgbClr val="002060"/>
                </a:solidFill>
              </a:rPr>
              <a:t>обращения от семей участников СВО.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 descr="LsHX7swZrp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3861048"/>
            <a:ext cx="2806130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950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6"/>
          <p:cNvSpPr txBox="1">
            <a:spLocks/>
          </p:cNvSpPr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Организационное обеспечение деятельности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Администрации, работа с обращениями граждан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7886" y="64292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012621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1520" y="1556792"/>
            <a:ext cx="86409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Отдельным юридическим лицом стал отдел финансов.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Создана централизованная бухгалтерия, которая обслуживает сельские поселения.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Организовано централизованное подключение всех поселений к системе электронного документооборота </a:t>
            </a:r>
            <a:r>
              <a:rPr lang="ru-RU" sz="16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600" b="1" dirty="0" err="1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CompanyMedia</a:t>
            </a:r>
            <a:r>
              <a:rPr lang="ru-RU" sz="16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6.0».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9218" name="AutoShape 2" descr="https://www.arenda1c.ru/sed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0" name="AutoShape 4" descr="https://www.arenda1c.ru/sed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2" name="AutoShape 6" descr="https://www.arenda1c.ru/sed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4" name="AutoShape 8" descr="https://basetop.ru/wp-content/uploads/2015/04/se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6" name="AutoShape 10" descr="https://basetop.ru/wp-content/uploads/2015/04/se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s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3356992"/>
            <a:ext cx="5076056" cy="317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950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6"/>
          <p:cNvSpPr txBox="1">
            <a:spLocks/>
          </p:cNvSpPr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Организационное обеспечение деятельности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Администрации, работа с обращениями граждан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7886" y="64292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012621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Диаграмма 8"/>
          <p:cNvGraphicFramePr/>
          <p:nvPr/>
        </p:nvGraphicFramePr>
        <p:xfrm>
          <a:off x="179512" y="1484784"/>
          <a:ext cx="4104456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23528" y="5229200"/>
            <a:ext cx="4211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Граждан всё так же волнуют вопросы ремонта дорог, уличного освещения, водоснабжения.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 descr="xnS24Pg9is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1412776"/>
            <a:ext cx="3781897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z5saRWiocT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4149080"/>
            <a:ext cx="3744416" cy="2495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950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6"/>
          <p:cNvSpPr txBox="1">
            <a:spLocks/>
          </p:cNvSpPr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Выборы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7886" y="64292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5786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Шамаев Мурат Валерьевич глава гп-НХ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772816"/>
            <a:ext cx="1536390" cy="2304257"/>
          </a:xfrm>
          <a:prstGeom prst="rect">
            <a:avLst/>
          </a:prstGeom>
        </p:spPr>
      </p:pic>
      <p:pic>
        <p:nvPicPr>
          <p:cNvPr id="7" name="Рисунок 6" descr="Селин_Николай_Викторович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1772816"/>
            <a:ext cx="1523268" cy="23042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1520" y="908720"/>
            <a:ext cx="4248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Состоялись конкурсы по отбору кандидатур на должности глав двух городских поселений.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4293096"/>
            <a:ext cx="19442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Главой городского поселения –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г. Новохопёрск стал Мурат Валерьевич </a:t>
            </a:r>
            <a:r>
              <a:rPr lang="ru-RU" sz="1400" b="1" dirty="0" err="1" smtClean="0">
                <a:solidFill>
                  <a:srgbClr val="002060"/>
                </a:solidFill>
              </a:rPr>
              <a:t>Шамаев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83768" y="4221088"/>
            <a:ext cx="1800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Главой  Елань-Коленовского городского поселения снова избран Николай Викторович Селин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4860032" y="1026894"/>
            <a:ext cx="396044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В сентябре состоялись выборы Губернатора Воронежской области, на которых жители уверенно подержали кандидатуру Александра Викторовича Гусева.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12" name="Рисунок 11" descr="56NaR8QqYJ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8104" y="2492896"/>
            <a:ext cx="3111810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950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6"/>
          <p:cNvSpPr txBox="1">
            <a:spLocks/>
          </p:cNvSpPr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Задачи 2024 года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7886" y="64292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5786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467544" y="1124744"/>
            <a:ext cx="8279904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Экономика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Стратегическая задача - ф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ормирование благоприятного инвестиционного климата.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SimSun" pitchFamily="2" charset="-122"/>
                <a:cs typeface="Times New Roman" pitchFamily="18" charset="0"/>
              </a:rPr>
              <a:t>дним из крупных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SimSun" pitchFamily="2" charset="-122"/>
                <a:cs typeface="Times New Roman" pitchFamily="18" charset="0"/>
              </a:rPr>
              <a:t>инвестпроектов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SimSun" pitchFamily="2" charset="-122"/>
                <a:cs typeface="Times New Roman" pitchFamily="18" charset="0"/>
              </a:rPr>
              <a:t> в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2024 году станет строительство компанией «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Агроэко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» комбикормового завода мощностью 1200 тонн в сутки с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логистическим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центром.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В этом году новый инвестор - компания «Агротехника» - осуществит запуск строительства плодово-ягодного агропромышленного комплекса стоимостью 1 млрд. руб.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Модернизацию производств также продолжат Краснянский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спиртзавод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и Елань-Коленовский сахарный завод.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50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6"/>
          <p:cNvSpPr txBox="1">
            <a:spLocks/>
          </p:cNvSpPr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Задачи 2024 года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7886" y="64292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5786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251520" y="1491966"/>
            <a:ext cx="864096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Строительство/ремонт/благоустройство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сдача в эксплуатацию новой школы;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- навёрстывание темпа строительства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детской поликлиники;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	-  строительство физкультурно-оздоровительного комплекса в с. Елань-Колено;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	-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капитальный ремонт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Елань-Коленовской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школы №1;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- ремонт кровли детского сада «Светлячок» в р.п. Елань-Коленовском;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ea typeface="Calibri" pitchFamily="34" charset="0"/>
                <a:cs typeface="Arial" pitchFamily="34" charset="0"/>
              </a:rPr>
              <a:t>          - ремонт здания автостанции;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- благоустройство (первая очередь) торговой площади в р.п. Елань-Коленовском по ул. Базарной;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-  ремонт памятника «Родина Мать» и стелы в парке Победы г. Новохопёрска;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- благоустройство территории у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Бороздиновского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сельского дома культуры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- добиться включения в программу на финансирование Терновского дома культуры;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 - установка вышки сотовой связи в Терновском сельском поселении;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 - установка системы уличного освещения по ул. Клинической в г. Новохопёрске.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50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6"/>
          <p:cNvSpPr txBox="1">
            <a:spLocks/>
          </p:cNvSpPr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Задачи 2024 года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7886" y="64292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5786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395536" y="1464461"/>
            <a:ext cx="8208912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Водоснабжение/ водоотведение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	- продолжение строительства разводящих сетей в с. Елань-Колено;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завершить текущий ремонт наружных сетей водопровода в пос. Терновском и пос. Централь, а также начать работы в с.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Пыховке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;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добиться получения положительного заключения государственной экспертизы на строительство водопроводных сетей по с. Ярки, по г. Новохопёрску и р.п. Новохопёрскому;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добиться включения проекта по реконструкции канализационных сетей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и очистных сооружений в г. Новохопёрске в программу на финансирование;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- подготовка документации на финансирование проекта по реконструкции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водосетей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в р.п. Елань-Коленовском.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50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6"/>
          <p:cNvSpPr txBox="1">
            <a:spLocks/>
          </p:cNvSpPr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Задачи 2024 года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7886" y="64292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5786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179512" y="975211"/>
            <a:ext cx="8784976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Дорожная деятельность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- завершение капитального ремонта автомобильной дороги «Елань-Колено-Воробьевка»-Новохопёрск;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- добиться  включения в план работ капитального ремонта автодороги М «Дон»-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Бобров-Таловая-Новохопёрск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» от границы с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Таловским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районом через р.п. Елань-Коленовский и автодороги «Елань-Колено-Бутурлиновка»  проходящей через село Елань-Колено по улицам: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Деревягина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, Большевик, Красный Октябрь, 1-Мая  (поврежденной в результате ремонта путепровода над железной дорогой и объезда через с. Елань-Колено транзитного большегрузного транспорта)  протяженностью  около 14 км.; 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- добиться  включения в план работ капитального ремонта автодороги М «Дон»-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Бобров-Таловая-Новохопёрск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» от границы с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Таловским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районом через р.п. Елань-Коленовский до путепровода над железной дорогой протяженностью 7 км.;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	- осуществить устройство освещения вдоль региональной дороги «Елань-Колено-Воробьевка»-Новохопёрск общей протяженностью 6 км на участках: в р.п.Новохопёрском по ул.Урожайной – 3,2 км и в с.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Пыховке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по ул. Советской – 2,9 км.;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- выполнить проектно-изыскательские работы на устройство освещения вдоль региональной дороги М «Дон»-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Бобров-Таловая-Новохопёрск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» протяженностью 3,5 км на участке от поклонного креста на въезде в город до перекрёстка с кольцевым движением на сёла Красное и Троицкое.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50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GGCmsdJKW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60648"/>
            <a:ext cx="5949280" cy="5949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132856"/>
            <a:ext cx="69847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576064" cy="71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123728" y="2060848"/>
            <a:ext cx="51610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БЛАГОДАРЮ  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ЗА   ВНИМАНИЕ!</a:t>
            </a:r>
            <a:endParaRPr lang="ru-RU" sz="5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132856"/>
            <a:ext cx="69847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Экономика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669511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Текст 15"/>
          <p:cNvSpPr txBox="1">
            <a:spLocks/>
          </p:cNvSpPr>
          <p:nvPr/>
        </p:nvSpPr>
        <p:spPr>
          <a:xfrm>
            <a:off x="539553" y="836714"/>
            <a:ext cx="3822700" cy="639763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Растениеводство (в тыс. т.)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179512" y="1412776"/>
          <a:ext cx="4536504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Диаграмма 27"/>
          <p:cNvGraphicFramePr/>
          <p:nvPr/>
        </p:nvGraphicFramePr>
        <p:xfrm>
          <a:off x="4932040" y="980728"/>
          <a:ext cx="3707904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7653" name="Picture 5" descr="https://classpic.ru/wp-content/uploads/2016/03/17426/Bolshoj-yablonevyj-sa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2" y="4509124"/>
            <a:ext cx="1800200" cy="1012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5" name="Picture 7" descr="https://pekex.com/wp-content/uploads/2021/09/1453_miramar-events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70" y="4437116"/>
            <a:ext cx="1639343" cy="1121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Прямоугольник 28"/>
          <p:cNvSpPr/>
          <p:nvPr/>
        </p:nvSpPr>
        <p:spPr>
          <a:xfrm>
            <a:off x="323528" y="5661252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Компанией «</a:t>
            </a:r>
            <a:r>
              <a:rPr lang="ru-RU" sz="1600" b="1" dirty="0" err="1">
                <a:solidFill>
                  <a:srgbClr val="002060"/>
                </a:solidFill>
              </a:rPr>
              <a:t>МТС-Агро</a:t>
            </a:r>
            <a:r>
              <a:rPr lang="ru-RU" sz="1600" b="1" dirty="0">
                <a:solidFill>
                  <a:srgbClr val="002060"/>
                </a:solidFill>
              </a:rPr>
              <a:t>» собран урожай со 124 га яблоневых садов, из них первый урожай с площади 22 га.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572000" y="5661252"/>
            <a:ext cx="4320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ОАО «</a:t>
            </a:r>
            <a:r>
              <a:rPr lang="ru-RU" sz="1600" b="1" dirty="0" err="1" smtClean="0">
                <a:solidFill>
                  <a:srgbClr val="002060"/>
                </a:solidFill>
              </a:rPr>
              <a:t>Племзавод</a:t>
            </a:r>
            <a:r>
              <a:rPr lang="ru-RU" sz="1600" b="1" dirty="0" smtClean="0">
                <a:solidFill>
                  <a:srgbClr val="002060"/>
                </a:solidFill>
              </a:rPr>
              <a:t> Урожай»  расширяет </a:t>
            </a:r>
            <a:r>
              <a:rPr lang="ru-RU" sz="1600" b="1" dirty="0">
                <a:solidFill>
                  <a:srgbClr val="002060"/>
                </a:solidFill>
              </a:rPr>
              <a:t>посевные площади </a:t>
            </a:r>
            <a:r>
              <a:rPr lang="ru-RU" sz="1600" b="1" dirty="0" smtClean="0">
                <a:solidFill>
                  <a:srgbClr val="002060"/>
                </a:solidFill>
              </a:rPr>
              <a:t>под </a:t>
            </a:r>
            <a:r>
              <a:rPr lang="ru-RU" sz="1600" b="1" dirty="0">
                <a:solidFill>
                  <a:srgbClr val="002060"/>
                </a:solidFill>
              </a:rPr>
              <a:t>тыкву. В этом году они составили 492 </a:t>
            </a:r>
            <a:r>
              <a:rPr lang="ru-RU" sz="1600" b="1" dirty="0" smtClean="0">
                <a:solidFill>
                  <a:srgbClr val="002060"/>
                </a:solidFill>
              </a:rPr>
              <a:t>га.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132856"/>
            <a:ext cx="69847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Экономика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669511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Диаграмма 12"/>
          <p:cNvGraphicFramePr/>
          <p:nvPr/>
        </p:nvGraphicFramePr>
        <p:xfrm>
          <a:off x="179512" y="2636912"/>
          <a:ext cx="4355976" cy="4221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843808" y="1196756"/>
            <a:ext cx="56166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Оказана поддержка из районного бюджета на возмещение затрат по приобретению сельхозтехники шести заявителям на сумму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5,1 млн. руб.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28675" name="Picture 3" descr="https://zr-orelsmi.ru/upload/events/96/1363/28.10.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980728"/>
            <a:ext cx="2592288" cy="162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6" name="Диаграмма 15"/>
          <p:cNvGraphicFramePr/>
          <p:nvPr/>
        </p:nvGraphicFramePr>
        <p:xfrm>
          <a:off x="4572000" y="2924944"/>
          <a:ext cx="4572000" cy="3933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436097" y="2708924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Среднемесячная заработная плата в отрасли АПК (в тыс. </a:t>
            </a:r>
            <a:r>
              <a:rPr lang="ru-RU" sz="1600" b="1" dirty="0" err="1" smtClean="0">
                <a:solidFill>
                  <a:srgbClr val="002060"/>
                </a:solidFill>
              </a:rPr>
              <a:t>руб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132856"/>
            <a:ext cx="69847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Бюджетная политика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669511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Диаграмма 10"/>
          <p:cNvGraphicFramePr/>
          <p:nvPr/>
        </p:nvGraphicFramePr>
        <p:xfrm>
          <a:off x="539553" y="980728"/>
          <a:ext cx="8136904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995938" y="1124744"/>
            <a:ext cx="19282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Доходы (в тыс.)</a:t>
            </a:r>
            <a:endParaRPr lang="ru-RU" sz="2000" b="1" dirty="0">
              <a:solidFill>
                <a:srgbClr val="C000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1331641" y="1988840"/>
            <a:ext cx="504056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3419872" y="4221088"/>
            <a:ext cx="504056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5364088" y="2852936"/>
            <a:ext cx="504056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132856"/>
            <a:ext cx="69847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Бюджетная политика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669511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Диаграмма 7"/>
          <p:cNvGraphicFramePr/>
          <p:nvPr/>
        </p:nvGraphicFramePr>
        <p:xfrm>
          <a:off x="323530" y="836712"/>
          <a:ext cx="8496944" cy="5560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1"/>
          <p:cNvSpPr txBox="1"/>
          <p:nvPr/>
        </p:nvSpPr>
        <p:spPr>
          <a:xfrm>
            <a:off x="5652120" y="5949280"/>
            <a:ext cx="1008112" cy="39456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chemeClr val="tx1"/>
                </a:solidFill>
              </a:rPr>
              <a:t>2023 год</a:t>
            </a:r>
            <a:endParaRPr lang="ru-RU" sz="1600" b="1" dirty="0">
              <a:solidFill>
                <a:schemeClr val="tx1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3707904" y="2780928"/>
            <a:ext cx="1728192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132856"/>
            <a:ext cx="69847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O1CN01Vxna2E1Ij42xqYcsN_!!6000000000928-0-tbvid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Строительство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669511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827584" y="1196756"/>
            <a:ext cx="7200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айоном привлечены субсидии на сумму более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929 млн. руб.,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освоено более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 727 млн. руб.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pic>
        <p:nvPicPr>
          <p:cNvPr id="11" name="Рисунок 10" descr="\\192.168.224.96\арх\школа город\СТРОЙКА 2\ФОТО\01.11.2023\IMG_20231124_110121.jpg"/>
          <p:cNvPicPr/>
          <p:nvPr/>
        </p:nvPicPr>
        <p:blipFill>
          <a:blip r:embed="rId4" cstate="print"/>
          <a:srcRect r="2722" b="32224"/>
          <a:stretch>
            <a:fillRect/>
          </a:stretch>
        </p:blipFill>
        <p:spPr bwMode="auto">
          <a:xfrm>
            <a:off x="395537" y="1988840"/>
            <a:ext cx="2232247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699793" y="2492896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строительство школы в г. Новохопёрске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5" name="Рисунок 14" descr="C:\Users\nhoper.arh\AppData\Local\Temp\7zO8F434776\IMG-20231117-WA002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7" y="3573016"/>
            <a:ext cx="223224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771800" y="4077072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строительство детской поликлиники в г. Новохопёрске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7" name="Рисунок 16" descr="C:\Users\nhoper.arh\AppData\Local\Temp\Rar$DI02.219\IMG_20231102_15463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5157192"/>
            <a:ext cx="2304256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2771800" y="5589240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строительство пожарного депо в с. Ярки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23071</TotalTime>
  <Words>2711</Words>
  <Application>Microsoft Office PowerPoint</Application>
  <PresentationFormat>Экран (4:3)</PresentationFormat>
  <Paragraphs>391</Paragraphs>
  <Slides>49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 Отчёт  о социально-экономическом развитии Новохопёрского муниципального района Воронежской области  за 2023 год и о задачах на 2024 год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Образование, итоги рейтингования 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 о социально-экономическом развитии Новохопёрского муниципального района Воронежской области  за 2023 год и о задачах на 2024 год</dc:title>
  <dc:creator>Шевченко Галина Петровна</dc:creator>
  <cp:lastModifiedBy>Шевченко Галина Петровна</cp:lastModifiedBy>
  <cp:revision>32</cp:revision>
  <dcterms:created xsi:type="dcterms:W3CDTF">2024-02-19T12:39:12Z</dcterms:created>
  <dcterms:modified xsi:type="dcterms:W3CDTF">2024-03-20T12:50:04Z</dcterms:modified>
</cp:coreProperties>
</file>