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98" r:id="rId2"/>
    <p:sldId id="306" r:id="rId3"/>
    <p:sldId id="307" r:id="rId4"/>
    <p:sldId id="310" r:id="rId5"/>
    <p:sldId id="320" r:id="rId6"/>
    <p:sldId id="330" r:id="rId7"/>
    <p:sldId id="311" r:id="rId8"/>
    <p:sldId id="312" r:id="rId9"/>
    <p:sldId id="326" r:id="rId10"/>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800000"/>
    <a:srgbClr val="990033"/>
    <a:srgbClr val="CC3300"/>
    <a:srgbClr val="339966"/>
    <a:srgbClr val="FF9900"/>
    <a:srgbClr val="000000"/>
    <a:srgbClr val="080808"/>
    <a:srgbClr val="4031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79565" autoAdjust="0"/>
  </p:normalViewPr>
  <p:slideViewPr>
    <p:cSldViewPr>
      <p:cViewPr varScale="1">
        <p:scale>
          <a:sx n="72" d="100"/>
          <a:sy n="72" d="100"/>
        </p:scale>
        <p:origin x="-151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738DD49-76F6-4220-A3B8-AA4711753001}" type="datetimeFigureOut">
              <a:rPr lang="ru-RU" smtClean="0"/>
              <a:pPr/>
              <a:t>20.12.2018</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0DE009A-323B-4EE0-9687-A3CBA56F820F}" type="slidenum">
              <a:rPr lang="ru-RU" smtClean="0"/>
              <a:pPr/>
              <a:t>‹#›</a:t>
            </a:fld>
            <a:endParaRPr lang="ru-RU"/>
          </a:p>
        </p:txBody>
      </p:sp>
    </p:spTree>
    <p:extLst>
      <p:ext uri="{BB962C8B-B14F-4D97-AF65-F5344CB8AC3E}">
        <p14:creationId xmlns:p14="http://schemas.microsoft.com/office/powerpoint/2010/main" val="3835131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0DE009A-323B-4EE0-9687-A3CBA56F820F}" type="slidenum">
              <a:rPr lang="ru-RU" smtClean="0"/>
              <a:pPr/>
              <a:t>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0DE009A-323B-4EE0-9687-A3CBA56F820F}" type="slidenum">
              <a:rPr lang="ru-RU" smtClean="0"/>
              <a:pPr/>
              <a:t>7</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0DE009A-323B-4EE0-9687-A3CBA56F820F}" type="slidenum">
              <a:rPr lang="ru-RU" smtClean="0"/>
              <a:pPr/>
              <a:t>8</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1B95512-CECE-4FAD-A582-120F05701E29}" type="slidenum">
              <a:rPr lang="ru-RU" smtClean="0"/>
              <a:pPr/>
              <a:t>9</a:t>
            </a:fld>
            <a:endParaRPr lang="ru-RU"/>
          </a:p>
        </p:txBody>
      </p:sp>
    </p:spTree>
    <p:extLst>
      <p:ext uri="{BB962C8B-B14F-4D97-AF65-F5344CB8AC3E}">
        <p14:creationId xmlns:p14="http://schemas.microsoft.com/office/powerpoint/2010/main" val="1179127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BCDD647-6CA6-4F00-9FEA-2BD24516CE34}" type="datetimeFigureOut">
              <a:rPr lang="ru-RU" smtClean="0"/>
              <a:pPr/>
              <a:t>20.12.2018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02B9A3-1A99-440F-B837-6091935BF2A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BCDD647-6CA6-4F00-9FEA-2BD24516CE34}" type="datetimeFigureOut">
              <a:rPr lang="ru-RU" smtClean="0"/>
              <a:pPr/>
              <a:t>20.12.2018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02B9A3-1A99-440F-B837-6091935BF2A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BCDD647-6CA6-4F00-9FEA-2BD24516CE34}" type="datetimeFigureOut">
              <a:rPr lang="ru-RU" smtClean="0"/>
              <a:pPr/>
              <a:t>20.12.2018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02B9A3-1A99-440F-B837-6091935BF2A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BCDD647-6CA6-4F00-9FEA-2BD24516CE34}" type="datetimeFigureOut">
              <a:rPr lang="ru-RU" smtClean="0"/>
              <a:pPr/>
              <a:t>20.12.2018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02B9A3-1A99-440F-B837-6091935BF2A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BCDD647-6CA6-4F00-9FEA-2BD24516CE34}" type="datetimeFigureOut">
              <a:rPr lang="ru-RU" smtClean="0"/>
              <a:pPr/>
              <a:t>20.12.2018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02B9A3-1A99-440F-B837-6091935BF2A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BCDD647-6CA6-4F00-9FEA-2BD24516CE34}" type="datetimeFigureOut">
              <a:rPr lang="ru-RU" smtClean="0"/>
              <a:pPr/>
              <a:t>20.12.2018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02B9A3-1A99-440F-B837-6091935BF2A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BCDD647-6CA6-4F00-9FEA-2BD24516CE34}" type="datetimeFigureOut">
              <a:rPr lang="ru-RU" smtClean="0"/>
              <a:pPr/>
              <a:t>20.12.2018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C02B9A3-1A99-440F-B837-6091935BF2A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BCDD647-6CA6-4F00-9FEA-2BD24516CE34}" type="datetimeFigureOut">
              <a:rPr lang="ru-RU" smtClean="0"/>
              <a:pPr/>
              <a:t>20.12.2018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C02B9A3-1A99-440F-B837-6091935BF2A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BCDD647-6CA6-4F00-9FEA-2BD24516CE34}" type="datetimeFigureOut">
              <a:rPr lang="ru-RU" smtClean="0"/>
              <a:pPr/>
              <a:t>20.12.2018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C02B9A3-1A99-440F-B837-6091935BF2A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BCDD647-6CA6-4F00-9FEA-2BD24516CE34}" type="datetimeFigureOut">
              <a:rPr lang="ru-RU" smtClean="0"/>
              <a:pPr/>
              <a:t>20.12.2018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02B9A3-1A99-440F-B837-6091935BF2A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BCDD647-6CA6-4F00-9FEA-2BD24516CE34}" type="datetimeFigureOut">
              <a:rPr lang="ru-RU" smtClean="0"/>
              <a:pPr/>
              <a:t>20.12.2018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02B9A3-1A99-440F-B837-6091935BF2A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DD647-6CA6-4F00-9FEA-2BD24516CE34}" type="datetimeFigureOut">
              <a:rPr lang="ru-RU" smtClean="0"/>
              <a:pPr/>
              <a:t>20.12.2018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02B9A3-1A99-440F-B837-6091935BF2A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Прямоугольник 7"/>
          <p:cNvSpPr/>
          <p:nvPr/>
        </p:nvSpPr>
        <p:spPr>
          <a:xfrm>
            <a:off x="642910" y="2714620"/>
            <a:ext cx="7786742" cy="2677656"/>
          </a:xfrm>
          <a:prstGeom prst="rect">
            <a:avLst/>
          </a:prstGeom>
          <a:noFill/>
          <a:ln w="28575">
            <a:noFill/>
          </a:ln>
        </p:spPr>
        <p:txBody>
          <a:bodyPr wrap="square" lIns="91440" tIns="45720" rIns="91440" bIns="45720">
            <a:spAutoFit/>
          </a:bodyPr>
          <a:lstStyle/>
          <a:p>
            <a:pPr algn="ctr"/>
            <a:r>
              <a:rPr lang="ru-RU" sz="3600" b="1" dirty="0" smtClean="0">
                <a:ln w="10541" cmpd="sng">
                  <a:solidFill>
                    <a:schemeClr val="accent1">
                      <a:shade val="88000"/>
                      <a:satMod val="110000"/>
                    </a:schemeClr>
                  </a:solidFill>
                  <a:prstDash val="solid"/>
                </a:ln>
                <a:solidFill>
                  <a:srgbClr val="990033"/>
                </a:solidFill>
              </a:rPr>
              <a:t>ОТДЕЛЬНЫЕ ВОПРОСЫ  ПЕНСИОННОГО</a:t>
            </a:r>
            <a:r>
              <a:rPr lang="ru-RU" sz="3600" b="1" cap="none" spc="0" dirty="0" smtClean="0">
                <a:ln w="10541" cmpd="sng">
                  <a:solidFill>
                    <a:schemeClr val="accent1">
                      <a:shade val="88000"/>
                      <a:satMod val="110000"/>
                    </a:schemeClr>
                  </a:solidFill>
                  <a:prstDash val="solid"/>
                </a:ln>
                <a:solidFill>
                  <a:srgbClr val="990033"/>
                </a:solidFill>
                <a:effectLst/>
              </a:rPr>
              <a:t> ОБЕСПЕЧЕНИЯ ГОСУДАРСТВЕННЫХ (МУНИЦИПАЛЬНЫХ) СЛУЖАЩИХ</a:t>
            </a:r>
            <a:r>
              <a:rPr lang="ru-RU" sz="3600" b="1" dirty="0" smtClean="0">
                <a:ln w="10541" cmpd="sng">
                  <a:solidFill>
                    <a:schemeClr val="accent1">
                      <a:shade val="88000"/>
                      <a:satMod val="110000"/>
                    </a:schemeClr>
                  </a:solidFill>
                  <a:prstDash val="solid"/>
                </a:ln>
                <a:solidFill>
                  <a:srgbClr val="990033"/>
                </a:solidFill>
              </a:rPr>
              <a:t> </a:t>
            </a:r>
          </a:p>
          <a:p>
            <a:pPr algn="ctr"/>
            <a:endParaRPr lang="ru-RU"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1027" name="Picture 3"/>
          <p:cNvPicPr>
            <a:picLocks noChangeAspect="1" noChangeArrowheads="1"/>
          </p:cNvPicPr>
          <p:nvPr/>
        </p:nvPicPr>
        <p:blipFill>
          <a:blip r:embed="rId2"/>
          <a:srcRect/>
          <a:stretch>
            <a:fillRect/>
          </a:stretch>
        </p:blipFill>
        <p:spPr bwMode="auto">
          <a:xfrm>
            <a:off x="428597" y="214290"/>
            <a:ext cx="3000395" cy="2049959"/>
          </a:xfrm>
          <a:prstGeom prst="rect">
            <a:avLst/>
          </a:prstGeom>
          <a:noFill/>
          <a:ln w="9525">
            <a:noFill/>
            <a:miter lim="800000"/>
            <a:headEnd/>
            <a:tailEnd/>
          </a:ln>
          <a:effectLst/>
        </p:spPr>
      </p:pic>
    </p:spTree>
    <p:extLst>
      <p:ext uri="{BB962C8B-B14F-4D97-AF65-F5344CB8AC3E}">
        <p14:creationId xmlns:p14="http://schemas.microsoft.com/office/powerpoint/2010/main" val="2638131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1566863" y="2095500"/>
            <a:ext cx="18415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ru-RU" altLang="ru-RU" sz="600">
                <a:solidFill>
                  <a:prstClr val="black"/>
                </a:solidFill>
                <a:latin typeface="Arial" charset="0"/>
              </a:rPr>
              <a:t/>
            </a:r>
            <a:br>
              <a:rPr lang="ru-RU" altLang="ru-RU" sz="600">
                <a:solidFill>
                  <a:prstClr val="black"/>
                </a:solidFill>
                <a:latin typeface="Arial" charset="0"/>
              </a:rPr>
            </a:br>
            <a:endParaRPr lang="ru-RU" altLang="ru-RU">
              <a:solidFill>
                <a:prstClr val="black"/>
              </a:solidFill>
              <a:latin typeface="Arial" charset="0"/>
            </a:endParaRPr>
          </a:p>
          <a:p>
            <a:endParaRPr lang="ru-RU" altLang="ru-RU">
              <a:solidFill>
                <a:prstClr val="black"/>
              </a:solidFill>
              <a:latin typeface="Arial" charset="0"/>
            </a:endParaRPr>
          </a:p>
        </p:txBody>
      </p:sp>
      <p:sp>
        <p:nvSpPr>
          <p:cNvPr id="40963" name="Rectangle 3"/>
          <p:cNvSpPr>
            <a:spLocks noChangeArrowheads="1"/>
          </p:cNvSpPr>
          <p:nvPr/>
        </p:nvSpPr>
        <p:spPr bwMode="auto">
          <a:xfrm>
            <a:off x="214282" y="433196"/>
            <a:ext cx="8708231" cy="538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indent="450215" algn="ctr">
              <a:spcAft>
                <a:spcPts val="0"/>
              </a:spcAft>
            </a:pPr>
            <a:r>
              <a:rPr lang="ru-RU" sz="2000" b="1" u="heavy" dirty="0" smtClean="0">
                <a:solidFill>
                  <a:schemeClr val="accent1"/>
                </a:solidFill>
                <a:uFill>
                  <a:solidFill>
                    <a:schemeClr val="accent1"/>
                  </a:solidFill>
                </a:uFill>
                <a:ea typeface="Calibri"/>
                <a:cs typeface="Times New Roman" panose="02020603050405020304" pitchFamily="18" charset="0"/>
              </a:rPr>
              <a:t>Федеральный закон от 23.05.2016 № 143-ФЗ </a:t>
            </a:r>
          </a:p>
          <a:p>
            <a:pPr indent="450215" algn="ctr">
              <a:spcAft>
                <a:spcPts val="0"/>
              </a:spcAft>
            </a:pPr>
            <a:r>
              <a:rPr lang="ru-RU" sz="2000" b="1" u="heavy" dirty="0" smtClean="0">
                <a:solidFill>
                  <a:schemeClr val="accent1"/>
                </a:solidFill>
                <a:uFill>
                  <a:solidFill>
                    <a:schemeClr val="accent1"/>
                  </a:solidFill>
                </a:uFill>
                <a:ea typeface="Calibri"/>
                <a:cs typeface="Times New Roman" panose="02020603050405020304" pitchFamily="18" charset="0"/>
              </a:rPr>
              <a:t>«О внесении изменений в отдельные законодательные акты Российской Федерации в части увеличения пенсионного возраста </a:t>
            </a:r>
          </a:p>
          <a:p>
            <a:pPr indent="450215" algn="ctr">
              <a:spcAft>
                <a:spcPts val="0"/>
              </a:spcAft>
            </a:pPr>
            <a:r>
              <a:rPr lang="ru-RU" sz="2000" b="1" u="heavy" dirty="0" smtClean="0">
                <a:solidFill>
                  <a:schemeClr val="accent1"/>
                </a:solidFill>
                <a:uFill>
                  <a:solidFill>
                    <a:schemeClr val="accent1"/>
                  </a:solidFill>
                </a:uFill>
                <a:ea typeface="Calibri"/>
                <a:cs typeface="Times New Roman" panose="02020603050405020304" pitchFamily="18" charset="0"/>
              </a:rPr>
              <a:t>отдельным категориям граждан»</a:t>
            </a:r>
            <a:r>
              <a:rPr lang="ru-RU" sz="2400" b="1" dirty="0" smtClean="0">
                <a:ea typeface="Calibri"/>
                <a:cs typeface="Times New Roman" panose="02020603050405020304" pitchFamily="18" charset="0"/>
              </a:rPr>
              <a:t> </a:t>
            </a:r>
          </a:p>
          <a:p>
            <a:endParaRPr lang="ru-RU" sz="2000" b="1" dirty="0" smtClean="0">
              <a:solidFill>
                <a:schemeClr val="accent6"/>
              </a:solidFill>
            </a:endParaRPr>
          </a:p>
          <a:p>
            <a:r>
              <a:rPr lang="ru-RU" sz="2000" b="1" u="sng" dirty="0">
                <a:solidFill>
                  <a:schemeClr val="accent6"/>
                </a:solidFill>
              </a:rPr>
              <a:t>Статья 8 Закон от 28.12.2013 № </a:t>
            </a:r>
            <a:r>
              <a:rPr lang="ru-RU" sz="2000" b="1" u="sng" dirty="0" smtClean="0">
                <a:solidFill>
                  <a:schemeClr val="accent6"/>
                </a:solidFill>
              </a:rPr>
              <a:t>400-ФЗ</a:t>
            </a:r>
          </a:p>
          <a:p>
            <a:r>
              <a:rPr lang="ru-RU" sz="2000" b="1" u="sng" dirty="0" smtClean="0">
                <a:solidFill>
                  <a:schemeClr val="accent6"/>
                </a:solidFill>
              </a:rPr>
              <a:t> </a:t>
            </a:r>
            <a:r>
              <a:rPr lang="ru-RU" sz="2000" b="1" u="sng" dirty="0">
                <a:solidFill>
                  <a:schemeClr val="accent6"/>
                </a:solidFill>
              </a:rPr>
              <a:t>Условия назначения страховой пенсии по старости</a:t>
            </a:r>
          </a:p>
          <a:p>
            <a:pPr algn="just"/>
            <a:r>
              <a:rPr lang="ru-RU" sz="2000" b="1" dirty="0" smtClean="0"/>
              <a:t>1.1</a:t>
            </a:r>
            <a:r>
              <a:rPr lang="ru-RU" sz="2000" b="1" dirty="0"/>
              <a:t>. Лицам, замещающим государственные должности Российской Федерации и замещаемые на постоянной основе государственные должности субъектов Российской Федерации (далее - государственные должности), замещаемые на постоянной основе муниципальные должности (далее - муниципальные должности), должности государственной гражданской службы Российской Федерации и должности муниципальной службы (далее - должности государственной гражданской и муниципальной службы), </a:t>
            </a:r>
            <a:r>
              <a:rPr lang="ru-RU" sz="2000" b="1" u="sng" dirty="0">
                <a:solidFill>
                  <a:srgbClr val="FF0000"/>
                </a:solidFill>
              </a:rPr>
              <a:t>страховая пенсия по старости назначается по достижении ими в соответствующем году возраста, указанного </a:t>
            </a:r>
            <a:r>
              <a:rPr lang="ru-RU" sz="2000" b="1" u="sng" dirty="0" smtClean="0">
                <a:solidFill>
                  <a:srgbClr val="FF0000"/>
                </a:solidFill>
              </a:rPr>
              <a:t>в приложении 5</a:t>
            </a:r>
            <a:r>
              <a:rPr lang="ru-RU" sz="2000" b="1" dirty="0" smtClean="0"/>
              <a:t> к  настоящему Закону.</a:t>
            </a:r>
          </a:p>
        </p:txBody>
      </p:sp>
    </p:spTree>
    <p:extLst>
      <p:ext uri="{BB962C8B-B14F-4D97-AF65-F5344CB8AC3E}">
        <p14:creationId xmlns:p14="http://schemas.microsoft.com/office/powerpoint/2010/main" val="3061747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reeform 3"/>
          <p:cNvSpPr>
            <a:spLocks/>
          </p:cNvSpPr>
          <p:nvPr/>
        </p:nvSpPr>
        <p:spPr bwMode="gray">
          <a:xfrm flipH="1" flipV="1">
            <a:off x="642910" y="3959225"/>
            <a:ext cx="8167687" cy="2898775"/>
          </a:xfrm>
          <a:custGeom>
            <a:avLst/>
            <a:gdLst>
              <a:gd name="T0" fmla="*/ 3724 w 3796"/>
              <a:gd name="T1" fmla="*/ 288 h 816"/>
              <a:gd name="T2" fmla="*/ 1346 w 3796"/>
              <a:gd name="T3" fmla="*/ 290 h 816"/>
              <a:gd name="T4" fmla="*/ 1246 w 3796"/>
              <a:gd name="T5" fmla="*/ 258 h 816"/>
              <a:gd name="T6" fmla="*/ 1066 w 3796"/>
              <a:gd name="T7" fmla="*/ 79 h 816"/>
              <a:gd name="T8" fmla="*/ 923 w 3796"/>
              <a:gd name="T9" fmla="*/ 4 h 816"/>
              <a:gd name="T10" fmla="*/ 103 w 3796"/>
              <a:gd name="T11" fmla="*/ 4 h 816"/>
              <a:gd name="T12" fmla="*/ 2 w 3796"/>
              <a:gd name="T13" fmla="*/ 88 h 816"/>
              <a:gd name="T14" fmla="*/ 2 w 3796"/>
              <a:gd name="T15" fmla="*/ 729 h 816"/>
              <a:gd name="T16" fmla="*/ 103 w 3796"/>
              <a:gd name="T17" fmla="*/ 804 h 816"/>
              <a:gd name="T18" fmla="*/ 3688 w 3796"/>
              <a:gd name="T19" fmla="*/ 804 h 816"/>
              <a:gd name="T20" fmla="*/ 3790 w 3796"/>
              <a:gd name="T21" fmla="*/ 716 h 816"/>
              <a:gd name="T22" fmla="*/ 3790 w 3796"/>
              <a:gd name="T23" fmla="*/ 356 h 816"/>
              <a:gd name="T24" fmla="*/ 3724 w 3796"/>
              <a:gd name="T25" fmla="*/ 288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96" h="816">
                <a:moveTo>
                  <a:pt x="3724" y="288"/>
                </a:moveTo>
                <a:cubicBezTo>
                  <a:pt x="2535" y="289"/>
                  <a:pt x="1346" y="290"/>
                  <a:pt x="1346" y="290"/>
                </a:cubicBezTo>
                <a:cubicBezTo>
                  <a:pt x="1304" y="288"/>
                  <a:pt x="1272" y="282"/>
                  <a:pt x="1246" y="258"/>
                </a:cubicBezTo>
                <a:cubicBezTo>
                  <a:pt x="1156" y="168"/>
                  <a:pt x="1066" y="79"/>
                  <a:pt x="1066" y="79"/>
                </a:cubicBezTo>
                <a:cubicBezTo>
                  <a:pt x="1034" y="48"/>
                  <a:pt x="1002" y="0"/>
                  <a:pt x="923" y="4"/>
                </a:cubicBezTo>
                <a:cubicBezTo>
                  <a:pt x="513" y="4"/>
                  <a:pt x="103" y="4"/>
                  <a:pt x="103" y="4"/>
                </a:cubicBezTo>
                <a:cubicBezTo>
                  <a:pt x="38" y="4"/>
                  <a:pt x="0" y="42"/>
                  <a:pt x="2" y="88"/>
                </a:cubicBezTo>
                <a:cubicBezTo>
                  <a:pt x="2" y="410"/>
                  <a:pt x="2" y="729"/>
                  <a:pt x="2" y="729"/>
                </a:cubicBezTo>
                <a:cubicBezTo>
                  <a:pt x="0" y="812"/>
                  <a:pt x="103" y="804"/>
                  <a:pt x="103" y="804"/>
                </a:cubicBezTo>
                <a:cubicBezTo>
                  <a:pt x="1895" y="804"/>
                  <a:pt x="3688" y="804"/>
                  <a:pt x="3688" y="804"/>
                </a:cubicBezTo>
                <a:cubicBezTo>
                  <a:pt x="3688" y="804"/>
                  <a:pt x="3794" y="816"/>
                  <a:pt x="3790" y="716"/>
                </a:cubicBezTo>
                <a:cubicBezTo>
                  <a:pt x="3790" y="536"/>
                  <a:pt x="3790" y="356"/>
                  <a:pt x="3790" y="356"/>
                </a:cubicBezTo>
                <a:cubicBezTo>
                  <a:pt x="3790" y="356"/>
                  <a:pt x="3796" y="288"/>
                  <a:pt x="3724" y="288"/>
                </a:cubicBezTo>
                <a:close/>
              </a:path>
            </a:pathLst>
          </a:custGeom>
          <a:gradFill rotWithShape="1">
            <a:gsLst>
              <a:gs pos="0">
                <a:schemeClr val="hlink"/>
              </a:gs>
              <a:gs pos="100000">
                <a:schemeClr val="accent1">
                  <a:lumMod val="60000"/>
                  <a:lumOff val="40000"/>
                </a:schemeClr>
              </a:gs>
            </a:gsLst>
            <a:lin ang="5400000" scaled="1"/>
          </a:gradFill>
          <a:ln>
            <a:noFill/>
          </a:ln>
          <a:effectLst>
            <a:outerShdw dist="35921" dir="2700000" algn="ctr" rotWithShape="0">
              <a:schemeClr val="bg2"/>
            </a:outerShdw>
          </a:effectLst>
        </p:spPr>
        <p:txBody>
          <a:bodyPr/>
          <a:lstStyle/>
          <a:p>
            <a:endParaRPr lang="ru-RU"/>
          </a:p>
        </p:txBody>
      </p:sp>
      <p:sp>
        <p:nvSpPr>
          <p:cNvPr id="4" name="Freeform 4"/>
          <p:cNvSpPr>
            <a:spLocks/>
          </p:cNvSpPr>
          <p:nvPr/>
        </p:nvSpPr>
        <p:spPr bwMode="gray">
          <a:xfrm>
            <a:off x="357158" y="357166"/>
            <a:ext cx="8429684" cy="2879725"/>
          </a:xfrm>
          <a:custGeom>
            <a:avLst/>
            <a:gdLst>
              <a:gd name="T0" fmla="*/ 3724 w 3796"/>
              <a:gd name="T1" fmla="*/ 288 h 816"/>
              <a:gd name="T2" fmla="*/ 1346 w 3796"/>
              <a:gd name="T3" fmla="*/ 290 h 816"/>
              <a:gd name="T4" fmla="*/ 1246 w 3796"/>
              <a:gd name="T5" fmla="*/ 258 h 816"/>
              <a:gd name="T6" fmla="*/ 1066 w 3796"/>
              <a:gd name="T7" fmla="*/ 79 h 816"/>
              <a:gd name="T8" fmla="*/ 923 w 3796"/>
              <a:gd name="T9" fmla="*/ 4 h 816"/>
              <a:gd name="T10" fmla="*/ 103 w 3796"/>
              <a:gd name="T11" fmla="*/ 4 h 816"/>
              <a:gd name="T12" fmla="*/ 2 w 3796"/>
              <a:gd name="T13" fmla="*/ 88 h 816"/>
              <a:gd name="T14" fmla="*/ 2 w 3796"/>
              <a:gd name="T15" fmla="*/ 729 h 816"/>
              <a:gd name="T16" fmla="*/ 103 w 3796"/>
              <a:gd name="T17" fmla="*/ 804 h 816"/>
              <a:gd name="T18" fmla="*/ 3688 w 3796"/>
              <a:gd name="T19" fmla="*/ 804 h 816"/>
              <a:gd name="T20" fmla="*/ 3790 w 3796"/>
              <a:gd name="T21" fmla="*/ 716 h 816"/>
              <a:gd name="T22" fmla="*/ 3790 w 3796"/>
              <a:gd name="T23" fmla="*/ 356 h 816"/>
              <a:gd name="T24" fmla="*/ 3724 w 3796"/>
              <a:gd name="T25" fmla="*/ 288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96" h="816">
                <a:moveTo>
                  <a:pt x="3724" y="288"/>
                </a:moveTo>
                <a:cubicBezTo>
                  <a:pt x="2535" y="289"/>
                  <a:pt x="1346" y="290"/>
                  <a:pt x="1346" y="290"/>
                </a:cubicBezTo>
                <a:cubicBezTo>
                  <a:pt x="1304" y="288"/>
                  <a:pt x="1272" y="282"/>
                  <a:pt x="1246" y="258"/>
                </a:cubicBezTo>
                <a:cubicBezTo>
                  <a:pt x="1156" y="168"/>
                  <a:pt x="1066" y="79"/>
                  <a:pt x="1066" y="79"/>
                </a:cubicBezTo>
                <a:cubicBezTo>
                  <a:pt x="1034" y="48"/>
                  <a:pt x="1002" y="0"/>
                  <a:pt x="923" y="4"/>
                </a:cubicBezTo>
                <a:cubicBezTo>
                  <a:pt x="513" y="4"/>
                  <a:pt x="103" y="4"/>
                  <a:pt x="103" y="4"/>
                </a:cubicBezTo>
                <a:cubicBezTo>
                  <a:pt x="38" y="4"/>
                  <a:pt x="0" y="42"/>
                  <a:pt x="2" y="88"/>
                </a:cubicBezTo>
                <a:cubicBezTo>
                  <a:pt x="2" y="410"/>
                  <a:pt x="2" y="729"/>
                  <a:pt x="2" y="729"/>
                </a:cubicBezTo>
                <a:cubicBezTo>
                  <a:pt x="0" y="812"/>
                  <a:pt x="103" y="804"/>
                  <a:pt x="103" y="804"/>
                </a:cubicBezTo>
                <a:cubicBezTo>
                  <a:pt x="1895" y="804"/>
                  <a:pt x="3688" y="804"/>
                  <a:pt x="3688" y="804"/>
                </a:cubicBezTo>
                <a:cubicBezTo>
                  <a:pt x="3688" y="804"/>
                  <a:pt x="3794" y="816"/>
                  <a:pt x="3790" y="716"/>
                </a:cubicBezTo>
                <a:cubicBezTo>
                  <a:pt x="3790" y="536"/>
                  <a:pt x="3790" y="356"/>
                  <a:pt x="3790" y="356"/>
                </a:cubicBezTo>
                <a:cubicBezTo>
                  <a:pt x="3790" y="356"/>
                  <a:pt x="3796" y="288"/>
                  <a:pt x="3724" y="288"/>
                </a:cubicBezTo>
                <a:close/>
              </a:path>
            </a:pathLst>
          </a:custGeom>
          <a:gradFill rotWithShape="1">
            <a:gsLst>
              <a:gs pos="0">
                <a:schemeClr val="accent1"/>
              </a:gs>
              <a:gs pos="100000">
                <a:schemeClr val="accent1">
                  <a:lumMod val="60000"/>
                  <a:lumOff val="40000"/>
                </a:schemeClr>
              </a:gs>
            </a:gsLst>
            <a:lin ang="5400000" scaled="1"/>
          </a:gradFill>
          <a:ln>
            <a:noFill/>
          </a:ln>
          <a:effectLst>
            <a:outerShdw dist="35921" dir="2700000" algn="ctr" rotWithShape="0">
              <a:schemeClr val="bg2"/>
            </a:outerShdw>
          </a:effectLst>
        </p:spPr>
        <p:txBody>
          <a:bodyPr/>
          <a:lstStyle/>
          <a:p>
            <a:endParaRPr lang="ru-RU" dirty="0"/>
          </a:p>
        </p:txBody>
      </p:sp>
      <p:sp>
        <p:nvSpPr>
          <p:cNvPr id="32" name="Rectangle 5"/>
          <p:cNvSpPr>
            <a:spLocks noChangeArrowheads="1"/>
          </p:cNvSpPr>
          <p:nvPr/>
        </p:nvSpPr>
        <p:spPr bwMode="gray">
          <a:xfrm>
            <a:off x="428596" y="1142984"/>
            <a:ext cx="2373338" cy="1482723"/>
          </a:xfrm>
          <a:prstGeom prst="rect">
            <a:avLst/>
          </a:prstGeom>
          <a:gradFill rotWithShape="1">
            <a:gsLst>
              <a:gs pos="0">
                <a:srgbClr val="DAE9FA">
                  <a:gamma/>
                  <a:tint val="0"/>
                  <a:invGamma/>
                </a:srgbClr>
              </a:gs>
              <a:gs pos="100000">
                <a:srgbClr val="DAE9FA"/>
              </a:gs>
            </a:gsLst>
            <a:lin ang="5400000" scaled="1"/>
          </a:gradFill>
          <a:ln w="9525">
            <a:solidFill>
              <a:srgbClr val="F8F8F8"/>
            </a:solidFill>
            <a:miter lim="800000"/>
            <a:headEnd/>
            <a:tailEnd/>
          </a:ln>
          <a:effectLst>
            <a:outerShdw dist="35921" dir="2700000" algn="ctr" rotWithShape="0">
              <a:srgbClr val="080808">
                <a:alpha val="50000"/>
              </a:srgbClr>
            </a:outerShdw>
          </a:effectLst>
        </p:spPr>
        <p:txBody>
          <a:bodyPr wrap="square" anchor="ctr"/>
          <a:lstStyle/>
          <a:p>
            <a:pPr lvl="0" algn="ctr"/>
            <a:r>
              <a:rPr lang="ru-RU" sz="2000" dirty="0" smtClean="0"/>
              <a:t>Увеличение пенсионного возраста</a:t>
            </a:r>
            <a:endParaRPr lang="en-US" sz="2000" dirty="0" smtClean="0"/>
          </a:p>
          <a:p>
            <a:pPr lvl="0" algn="ctr"/>
            <a:r>
              <a:rPr lang="ru-RU" sz="2000" dirty="0" smtClean="0"/>
              <a:t>для назначения страховой пенсии</a:t>
            </a:r>
            <a:endParaRPr lang="ru-RU" sz="2000" dirty="0"/>
          </a:p>
        </p:txBody>
      </p:sp>
      <p:sp>
        <p:nvSpPr>
          <p:cNvPr id="33" name="Rectangle 5"/>
          <p:cNvSpPr>
            <a:spLocks noChangeArrowheads="1"/>
          </p:cNvSpPr>
          <p:nvPr/>
        </p:nvSpPr>
        <p:spPr bwMode="gray">
          <a:xfrm>
            <a:off x="7215206" y="1500174"/>
            <a:ext cx="1289586" cy="654914"/>
          </a:xfrm>
          <a:prstGeom prst="rect">
            <a:avLst/>
          </a:prstGeom>
          <a:gradFill rotWithShape="1">
            <a:gsLst>
              <a:gs pos="0">
                <a:srgbClr val="DAE9FA">
                  <a:gamma/>
                  <a:tint val="0"/>
                  <a:invGamma/>
                </a:srgbClr>
              </a:gs>
              <a:gs pos="100000">
                <a:srgbClr val="DAE9FA"/>
              </a:gs>
            </a:gsLst>
            <a:lin ang="5400000" scaled="1"/>
          </a:gradFill>
          <a:ln w="9525">
            <a:solidFill>
              <a:srgbClr val="F8F8F8"/>
            </a:solidFill>
            <a:miter lim="800000"/>
            <a:headEnd/>
            <a:tailEnd/>
          </a:ln>
          <a:effectLst>
            <a:outerShdw dist="35921" dir="2700000" algn="ctr" rotWithShape="0">
              <a:srgbClr val="080808">
                <a:alpha val="50000"/>
              </a:srgbClr>
            </a:outerShdw>
          </a:effectLst>
        </p:spPr>
        <p:txBody>
          <a:bodyPr wrap="none" anchor="ctr"/>
          <a:lstStyle/>
          <a:p>
            <a:pPr algn="ctr"/>
            <a:endParaRPr lang="ru-RU" sz="3200" b="1" dirty="0">
              <a:solidFill>
                <a:srgbClr val="FF0000"/>
              </a:solidFill>
            </a:endParaRPr>
          </a:p>
        </p:txBody>
      </p:sp>
      <p:cxnSp>
        <p:nvCxnSpPr>
          <p:cNvPr id="41" name="Соединительная линия уступом 40"/>
          <p:cNvCxnSpPr/>
          <p:nvPr/>
        </p:nvCxnSpPr>
        <p:spPr>
          <a:xfrm>
            <a:off x="3143240" y="1857364"/>
            <a:ext cx="4134919" cy="2005"/>
          </a:xfrm>
          <a:prstGeom prst="bentConnector3">
            <a:avLst>
              <a:gd name="adj1" fmla="val 50000"/>
            </a:avLst>
          </a:prstGeom>
          <a:ln w="60325">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22" name="Прямоугольник 21"/>
          <p:cNvSpPr/>
          <p:nvPr/>
        </p:nvSpPr>
        <p:spPr>
          <a:xfrm>
            <a:off x="428596" y="0"/>
            <a:ext cx="9078686" cy="707886"/>
          </a:xfrm>
          <a:prstGeom prst="rect">
            <a:avLst/>
          </a:prstGeom>
        </p:spPr>
        <p:txBody>
          <a:bodyPr wrap="square">
            <a:spAutoFit/>
          </a:bodyPr>
          <a:lstStyle/>
          <a:p>
            <a:pPr algn="ctr"/>
            <a:r>
              <a:rPr lang="ru-RU" sz="2000" b="1" dirty="0" smtClean="0">
                <a:solidFill>
                  <a:srgbClr val="0070C0"/>
                </a:solidFill>
              </a:rPr>
              <a:t>Изменение порядка пенсионного обеспечения государственных (муниципальных) служащих с 01.01.2017</a:t>
            </a:r>
          </a:p>
        </p:txBody>
      </p:sp>
      <p:cxnSp>
        <p:nvCxnSpPr>
          <p:cNvPr id="25" name="Соединительная линия уступом 24"/>
          <p:cNvCxnSpPr/>
          <p:nvPr/>
        </p:nvCxnSpPr>
        <p:spPr>
          <a:xfrm flipV="1">
            <a:off x="3071802" y="5429264"/>
            <a:ext cx="4143404" cy="2"/>
          </a:xfrm>
          <a:prstGeom prst="bentConnector3">
            <a:avLst>
              <a:gd name="adj1" fmla="val 50000"/>
            </a:avLst>
          </a:prstGeom>
          <a:ln w="60325">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714876" y="4357694"/>
            <a:ext cx="1718740" cy="461665"/>
          </a:xfrm>
          <a:prstGeom prst="rect">
            <a:avLst/>
          </a:prstGeom>
          <a:noFill/>
        </p:spPr>
        <p:txBody>
          <a:bodyPr wrap="none" rtlCol="0">
            <a:spAutoFit/>
          </a:bodyPr>
          <a:lstStyle/>
          <a:p>
            <a:r>
              <a:rPr lang="ru-RU" sz="2400" b="1" i="1" dirty="0" smtClean="0"/>
              <a:t>К 2023 году</a:t>
            </a:r>
            <a:endParaRPr lang="ru-RU" sz="2400" b="1" i="1" dirty="0"/>
          </a:p>
        </p:txBody>
      </p:sp>
      <p:sp>
        <p:nvSpPr>
          <p:cNvPr id="28" name="TextBox 27"/>
          <p:cNvSpPr txBox="1"/>
          <p:nvPr/>
        </p:nvSpPr>
        <p:spPr>
          <a:xfrm>
            <a:off x="5000628" y="1357298"/>
            <a:ext cx="1697901" cy="461665"/>
          </a:xfrm>
          <a:prstGeom prst="rect">
            <a:avLst/>
          </a:prstGeom>
          <a:noFill/>
        </p:spPr>
        <p:txBody>
          <a:bodyPr wrap="none" rtlCol="0">
            <a:spAutoFit/>
          </a:bodyPr>
          <a:lstStyle/>
          <a:p>
            <a:r>
              <a:rPr lang="ru-RU" sz="2400" b="1" i="1" dirty="0"/>
              <a:t>в</a:t>
            </a:r>
            <a:r>
              <a:rPr lang="ru-RU" sz="2400" b="1" i="1" dirty="0" smtClean="0"/>
              <a:t> 2026 году</a:t>
            </a:r>
            <a:endParaRPr lang="ru-RU" sz="2400" b="1" i="1" dirty="0"/>
          </a:p>
        </p:txBody>
      </p:sp>
      <p:sp>
        <p:nvSpPr>
          <p:cNvPr id="29" name="TextBox 28"/>
          <p:cNvSpPr txBox="1"/>
          <p:nvPr/>
        </p:nvSpPr>
        <p:spPr>
          <a:xfrm>
            <a:off x="4929190" y="2214554"/>
            <a:ext cx="1640129" cy="461665"/>
          </a:xfrm>
          <a:prstGeom prst="rect">
            <a:avLst/>
          </a:prstGeom>
          <a:noFill/>
        </p:spPr>
        <p:txBody>
          <a:bodyPr wrap="none" rtlCol="0">
            <a:spAutoFit/>
          </a:bodyPr>
          <a:lstStyle/>
          <a:p>
            <a:r>
              <a:rPr lang="ru-RU" sz="2400" b="1" i="1" dirty="0"/>
              <a:t>в</a:t>
            </a:r>
            <a:r>
              <a:rPr lang="ru-RU" sz="2400" b="1" i="1" dirty="0" smtClean="0"/>
              <a:t> 2032 году</a:t>
            </a:r>
            <a:endParaRPr lang="ru-RU" sz="2400" b="1" i="1" dirty="0"/>
          </a:p>
        </p:txBody>
      </p:sp>
      <p:sp>
        <p:nvSpPr>
          <p:cNvPr id="19" name="TextBox 18"/>
          <p:cNvSpPr txBox="1"/>
          <p:nvPr/>
        </p:nvSpPr>
        <p:spPr>
          <a:xfrm>
            <a:off x="7215206" y="1571612"/>
            <a:ext cx="1366080" cy="461665"/>
          </a:xfrm>
          <a:prstGeom prst="rect">
            <a:avLst/>
          </a:prstGeom>
          <a:noFill/>
        </p:spPr>
        <p:txBody>
          <a:bodyPr wrap="none" rtlCol="0">
            <a:spAutoFit/>
          </a:bodyPr>
          <a:lstStyle/>
          <a:p>
            <a:r>
              <a:rPr lang="ru-RU" sz="2400" b="1" dirty="0" smtClean="0">
                <a:solidFill>
                  <a:srgbClr val="FF0000"/>
                </a:solidFill>
              </a:rPr>
              <a:t>  </a:t>
            </a:r>
            <a:r>
              <a:rPr lang="ru-RU" sz="2000" b="1" dirty="0" smtClean="0">
                <a:solidFill>
                  <a:srgbClr val="FF0000"/>
                </a:solidFill>
              </a:rPr>
              <a:t>до 65 лет</a:t>
            </a:r>
            <a:endParaRPr lang="ru-RU" sz="2000" b="1" dirty="0">
              <a:solidFill>
                <a:srgbClr val="FF0000"/>
              </a:solidFill>
            </a:endParaRPr>
          </a:p>
        </p:txBody>
      </p:sp>
      <p:sp>
        <p:nvSpPr>
          <p:cNvPr id="20" name="TextBox 19"/>
          <p:cNvSpPr txBox="1"/>
          <p:nvPr/>
        </p:nvSpPr>
        <p:spPr>
          <a:xfrm>
            <a:off x="5500694" y="714356"/>
            <a:ext cx="2614818" cy="461665"/>
          </a:xfrm>
          <a:prstGeom prst="rect">
            <a:avLst/>
          </a:prstGeom>
          <a:noFill/>
        </p:spPr>
        <p:txBody>
          <a:bodyPr wrap="none" rtlCol="0">
            <a:spAutoFit/>
          </a:bodyPr>
          <a:lstStyle/>
          <a:p>
            <a:r>
              <a:rPr lang="ru-RU" sz="2400" b="1" i="1" dirty="0" smtClean="0">
                <a:solidFill>
                  <a:srgbClr val="0000FF"/>
                </a:solidFill>
                <a:latin typeface="Georgia" panose="02040502050405020303" pitchFamily="18" charset="0"/>
              </a:rPr>
              <a:t>полгода за год</a:t>
            </a:r>
            <a:endParaRPr lang="ru-RU" sz="2400" b="1" i="1" dirty="0">
              <a:solidFill>
                <a:srgbClr val="0000FF"/>
              </a:solidFill>
              <a:latin typeface="Georgia" panose="02040502050405020303" pitchFamily="18" charset="0"/>
            </a:endParaRPr>
          </a:p>
        </p:txBody>
      </p:sp>
      <p:sp>
        <p:nvSpPr>
          <p:cNvPr id="5" name="Прямоугольник 4"/>
          <p:cNvSpPr/>
          <p:nvPr/>
        </p:nvSpPr>
        <p:spPr>
          <a:xfrm>
            <a:off x="4929190" y="1857364"/>
            <a:ext cx="1653241" cy="369332"/>
          </a:xfrm>
          <a:prstGeom prst="rect">
            <a:avLst/>
          </a:prstGeom>
        </p:spPr>
        <p:txBody>
          <a:bodyPr wrap="square">
            <a:spAutoFit/>
          </a:bodyPr>
          <a:lstStyle/>
          <a:p>
            <a:pPr algn="ctr"/>
            <a:r>
              <a:rPr lang="ru-RU" b="1" dirty="0">
                <a:solidFill>
                  <a:srgbClr val="FF0000"/>
                </a:solidFill>
              </a:rPr>
              <a:t>Мужчины</a:t>
            </a:r>
            <a:endParaRPr lang="ru-RU" dirty="0"/>
          </a:p>
        </p:txBody>
      </p:sp>
      <p:cxnSp>
        <p:nvCxnSpPr>
          <p:cNvPr id="24" name="Соединительная линия уступом 23"/>
          <p:cNvCxnSpPr/>
          <p:nvPr/>
        </p:nvCxnSpPr>
        <p:spPr>
          <a:xfrm>
            <a:off x="3214678" y="2643182"/>
            <a:ext cx="4134919" cy="2005"/>
          </a:xfrm>
          <a:prstGeom prst="bentConnector3">
            <a:avLst>
              <a:gd name="adj1" fmla="val 50000"/>
            </a:avLst>
          </a:prstGeom>
          <a:ln w="60325">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Прямоугольник 25"/>
          <p:cNvSpPr/>
          <p:nvPr/>
        </p:nvSpPr>
        <p:spPr>
          <a:xfrm>
            <a:off x="5000628" y="2714620"/>
            <a:ext cx="1653241" cy="369332"/>
          </a:xfrm>
          <a:prstGeom prst="rect">
            <a:avLst/>
          </a:prstGeom>
        </p:spPr>
        <p:txBody>
          <a:bodyPr wrap="square">
            <a:spAutoFit/>
          </a:bodyPr>
          <a:lstStyle/>
          <a:p>
            <a:pPr algn="ctr"/>
            <a:r>
              <a:rPr lang="ru-RU" b="1" dirty="0" smtClean="0">
                <a:solidFill>
                  <a:srgbClr val="FF0000"/>
                </a:solidFill>
              </a:rPr>
              <a:t>Женщины</a:t>
            </a:r>
            <a:endParaRPr lang="ru-RU" dirty="0"/>
          </a:p>
        </p:txBody>
      </p:sp>
      <p:sp>
        <p:nvSpPr>
          <p:cNvPr id="30" name="Rectangle 5"/>
          <p:cNvSpPr>
            <a:spLocks noChangeArrowheads="1"/>
          </p:cNvSpPr>
          <p:nvPr/>
        </p:nvSpPr>
        <p:spPr bwMode="gray">
          <a:xfrm>
            <a:off x="7286644" y="2357430"/>
            <a:ext cx="1289586" cy="654914"/>
          </a:xfrm>
          <a:prstGeom prst="rect">
            <a:avLst/>
          </a:prstGeom>
          <a:gradFill rotWithShape="1">
            <a:gsLst>
              <a:gs pos="0">
                <a:srgbClr val="DAE9FA">
                  <a:gamma/>
                  <a:tint val="0"/>
                  <a:invGamma/>
                </a:srgbClr>
              </a:gs>
              <a:gs pos="100000">
                <a:srgbClr val="DAE9FA"/>
              </a:gs>
            </a:gsLst>
            <a:lin ang="5400000" scaled="1"/>
          </a:gradFill>
          <a:ln w="9525">
            <a:solidFill>
              <a:srgbClr val="F8F8F8"/>
            </a:solidFill>
            <a:miter lim="800000"/>
            <a:headEnd/>
            <a:tailEnd/>
          </a:ln>
          <a:effectLst>
            <a:outerShdw dist="35921" dir="2700000" algn="ctr" rotWithShape="0">
              <a:srgbClr val="080808">
                <a:alpha val="50000"/>
              </a:srgbClr>
            </a:outerShdw>
          </a:effectLst>
        </p:spPr>
        <p:txBody>
          <a:bodyPr wrap="none" anchor="ctr"/>
          <a:lstStyle/>
          <a:p>
            <a:pPr algn="ctr"/>
            <a:endParaRPr lang="ru-RU" sz="3200" b="1" dirty="0">
              <a:solidFill>
                <a:srgbClr val="FF0000"/>
              </a:solidFill>
            </a:endParaRPr>
          </a:p>
        </p:txBody>
      </p:sp>
      <p:sp>
        <p:nvSpPr>
          <p:cNvPr id="34" name="Rectangle 5"/>
          <p:cNvSpPr>
            <a:spLocks noChangeArrowheads="1"/>
          </p:cNvSpPr>
          <p:nvPr/>
        </p:nvSpPr>
        <p:spPr bwMode="gray">
          <a:xfrm>
            <a:off x="3143240" y="2357430"/>
            <a:ext cx="1289586" cy="654914"/>
          </a:xfrm>
          <a:prstGeom prst="rect">
            <a:avLst/>
          </a:prstGeom>
          <a:gradFill rotWithShape="1">
            <a:gsLst>
              <a:gs pos="0">
                <a:srgbClr val="DAE9FA">
                  <a:gamma/>
                  <a:tint val="0"/>
                  <a:invGamma/>
                </a:srgbClr>
              </a:gs>
              <a:gs pos="100000">
                <a:srgbClr val="DAE9FA"/>
              </a:gs>
            </a:gsLst>
            <a:lin ang="5400000" scaled="1"/>
          </a:gradFill>
          <a:ln w="9525">
            <a:solidFill>
              <a:srgbClr val="F8F8F8"/>
            </a:solidFill>
            <a:miter lim="800000"/>
            <a:headEnd/>
            <a:tailEnd/>
          </a:ln>
          <a:effectLst>
            <a:outerShdw dist="35921" dir="2700000" algn="ctr" rotWithShape="0">
              <a:srgbClr val="080808">
                <a:alpha val="50000"/>
              </a:srgbClr>
            </a:outerShdw>
          </a:effectLst>
        </p:spPr>
        <p:txBody>
          <a:bodyPr wrap="none" anchor="ctr"/>
          <a:lstStyle/>
          <a:p>
            <a:pPr algn="ctr"/>
            <a:endParaRPr lang="ru-RU" sz="3200" b="1" dirty="0">
              <a:solidFill>
                <a:srgbClr val="FF0000"/>
              </a:solidFill>
            </a:endParaRPr>
          </a:p>
        </p:txBody>
      </p:sp>
      <p:sp>
        <p:nvSpPr>
          <p:cNvPr id="35" name="Rectangle 5"/>
          <p:cNvSpPr>
            <a:spLocks noChangeArrowheads="1"/>
          </p:cNvSpPr>
          <p:nvPr/>
        </p:nvSpPr>
        <p:spPr bwMode="gray">
          <a:xfrm>
            <a:off x="3143240" y="1500174"/>
            <a:ext cx="1289586" cy="654914"/>
          </a:xfrm>
          <a:prstGeom prst="rect">
            <a:avLst/>
          </a:prstGeom>
          <a:gradFill rotWithShape="1">
            <a:gsLst>
              <a:gs pos="0">
                <a:srgbClr val="DAE9FA">
                  <a:gamma/>
                  <a:tint val="0"/>
                  <a:invGamma/>
                </a:srgbClr>
              </a:gs>
              <a:gs pos="100000">
                <a:srgbClr val="DAE9FA"/>
              </a:gs>
            </a:gsLst>
            <a:lin ang="5400000" scaled="1"/>
          </a:gradFill>
          <a:ln w="9525">
            <a:solidFill>
              <a:srgbClr val="F8F8F8"/>
            </a:solidFill>
            <a:miter lim="800000"/>
            <a:headEnd/>
            <a:tailEnd/>
          </a:ln>
          <a:effectLst>
            <a:outerShdw dist="35921" dir="2700000" algn="ctr" rotWithShape="0">
              <a:srgbClr val="080808">
                <a:alpha val="50000"/>
              </a:srgbClr>
            </a:outerShdw>
          </a:effectLst>
        </p:spPr>
        <p:txBody>
          <a:bodyPr wrap="none" anchor="ctr"/>
          <a:lstStyle/>
          <a:p>
            <a:pPr algn="ctr"/>
            <a:endParaRPr lang="ru-RU" sz="3200" b="1" dirty="0">
              <a:solidFill>
                <a:srgbClr val="FF0000"/>
              </a:solidFill>
            </a:endParaRPr>
          </a:p>
        </p:txBody>
      </p:sp>
      <p:sp>
        <p:nvSpPr>
          <p:cNvPr id="38" name="TextBox 37"/>
          <p:cNvSpPr txBox="1"/>
          <p:nvPr/>
        </p:nvSpPr>
        <p:spPr>
          <a:xfrm>
            <a:off x="7286644" y="2500306"/>
            <a:ext cx="1212191" cy="400110"/>
          </a:xfrm>
          <a:prstGeom prst="rect">
            <a:avLst/>
          </a:prstGeom>
          <a:noFill/>
        </p:spPr>
        <p:txBody>
          <a:bodyPr wrap="none" rtlCol="0">
            <a:spAutoFit/>
          </a:bodyPr>
          <a:lstStyle/>
          <a:p>
            <a:r>
              <a:rPr lang="ru-RU" sz="2000" b="1" dirty="0" smtClean="0">
                <a:solidFill>
                  <a:srgbClr val="FF0000"/>
                </a:solidFill>
              </a:rPr>
              <a:t>до 63 лет</a:t>
            </a:r>
            <a:endParaRPr lang="ru-RU" sz="2000" b="1" dirty="0">
              <a:solidFill>
                <a:srgbClr val="FF0000"/>
              </a:solidFill>
            </a:endParaRPr>
          </a:p>
        </p:txBody>
      </p:sp>
      <p:sp>
        <p:nvSpPr>
          <p:cNvPr id="36" name="TextBox 35"/>
          <p:cNvSpPr txBox="1"/>
          <p:nvPr/>
        </p:nvSpPr>
        <p:spPr>
          <a:xfrm>
            <a:off x="3214678" y="1571612"/>
            <a:ext cx="1279226" cy="369332"/>
          </a:xfrm>
          <a:prstGeom prst="rect">
            <a:avLst/>
          </a:prstGeom>
          <a:noFill/>
        </p:spPr>
        <p:txBody>
          <a:bodyPr wrap="square" rtlCol="0">
            <a:spAutoFit/>
          </a:bodyPr>
          <a:lstStyle/>
          <a:p>
            <a:r>
              <a:rPr lang="ru-RU" b="1" dirty="0" smtClean="0">
                <a:solidFill>
                  <a:srgbClr val="FF0000"/>
                </a:solidFill>
              </a:rPr>
              <a:t>  с 60 лет</a:t>
            </a:r>
            <a:endParaRPr lang="ru-RU" b="1" dirty="0">
              <a:solidFill>
                <a:srgbClr val="FF0000"/>
              </a:solidFill>
            </a:endParaRPr>
          </a:p>
        </p:txBody>
      </p:sp>
      <p:sp>
        <p:nvSpPr>
          <p:cNvPr id="37" name="TextBox 36"/>
          <p:cNvSpPr txBox="1"/>
          <p:nvPr/>
        </p:nvSpPr>
        <p:spPr>
          <a:xfrm>
            <a:off x="3143240" y="2500306"/>
            <a:ext cx="1279226" cy="369332"/>
          </a:xfrm>
          <a:prstGeom prst="rect">
            <a:avLst/>
          </a:prstGeom>
          <a:noFill/>
        </p:spPr>
        <p:txBody>
          <a:bodyPr wrap="square" rtlCol="0">
            <a:spAutoFit/>
          </a:bodyPr>
          <a:lstStyle/>
          <a:p>
            <a:r>
              <a:rPr lang="ru-RU" b="1" dirty="0" smtClean="0">
                <a:solidFill>
                  <a:srgbClr val="FF0000"/>
                </a:solidFill>
              </a:rPr>
              <a:t>  с 55 лет</a:t>
            </a:r>
            <a:endParaRPr lang="ru-RU" b="1" dirty="0">
              <a:solidFill>
                <a:srgbClr val="FF0000"/>
              </a:solidFill>
            </a:endParaRPr>
          </a:p>
        </p:txBody>
      </p:sp>
      <p:sp>
        <p:nvSpPr>
          <p:cNvPr id="39" name="Rectangle 5"/>
          <p:cNvSpPr>
            <a:spLocks noChangeArrowheads="1"/>
          </p:cNvSpPr>
          <p:nvPr/>
        </p:nvSpPr>
        <p:spPr bwMode="gray">
          <a:xfrm>
            <a:off x="3357554" y="5143512"/>
            <a:ext cx="1357322" cy="571504"/>
          </a:xfrm>
          <a:prstGeom prst="rect">
            <a:avLst/>
          </a:prstGeom>
          <a:gradFill rotWithShape="1">
            <a:gsLst>
              <a:gs pos="0">
                <a:srgbClr val="DAE9FA">
                  <a:gamma/>
                  <a:tint val="0"/>
                  <a:invGamma/>
                </a:srgbClr>
              </a:gs>
              <a:gs pos="100000">
                <a:srgbClr val="DAE9FA"/>
              </a:gs>
            </a:gsLst>
            <a:lin ang="5400000" scaled="1"/>
          </a:gradFill>
          <a:ln w="9525">
            <a:solidFill>
              <a:srgbClr val="F8F8F8"/>
            </a:solidFill>
            <a:miter lim="800000"/>
            <a:headEnd/>
            <a:tailEnd/>
          </a:ln>
          <a:effectLst>
            <a:outerShdw dist="35921" dir="2700000" algn="ctr" rotWithShape="0">
              <a:srgbClr val="080808">
                <a:alpha val="50000"/>
              </a:srgbClr>
            </a:outerShdw>
          </a:effectLst>
        </p:spPr>
        <p:txBody>
          <a:bodyPr wrap="none" anchor="ctr"/>
          <a:lstStyle/>
          <a:p>
            <a:pPr algn="ctr"/>
            <a:endParaRPr lang="ru-RU" sz="3200" b="1" dirty="0">
              <a:solidFill>
                <a:srgbClr val="FF0000"/>
              </a:solidFill>
            </a:endParaRPr>
          </a:p>
        </p:txBody>
      </p:sp>
      <p:sp>
        <p:nvSpPr>
          <p:cNvPr id="40" name="TextBox 39"/>
          <p:cNvSpPr txBox="1"/>
          <p:nvPr/>
        </p:nvSpPr>
        <p:spPr>
          <a:xfrm>
            <a:off x="3357554" y="5143512"/>
            <a:ext cx="1279226" cy="646331"/>
          </a:xfrm>
          <a:prstGeom prst="rect">
            <a:avLst/>
          </a:prstGeom>
          <a:noFill/>
        </p:spPr>
        <p:txBody>
          <a:bodyPr wrap="square" rtlCol="0">
            <a:spAutoFit/>
          </a:bodyPr>
          <a:lstStyle/>
          <a:p>
            <a:pPr algn="ctr"/>
            <a:r>
              <a:rPr lang="ru-RU" b="1" dirty="0" smtClean="0">
                <a:solidFill>
                  <a:srgbClr val="FF0000"/>
                </a:solidFill>
              </a:rPr>
              <a:t> с 55 лет</a:t>
            </a:r>
          </a:p>
          <a:p>
            <a:pPr algn="ctr"/>
            <a:endParaRPr lang="ru-RU" b="1" dirty="0">
              <a:solidFill>
                <a:srgbClr val="FF0000"/>
              </a:solidFill>
            </a:endParaRPr>
          </a:p>
        </p:txBody>
      </p:sp>
      <p:sp>
        <p:nvSpPr>
          <p:cNvPr id="31" name="Rectangle 5"/>
          <p:cNvSpPr>
            <a:spLocks noChangeArrowheads="1"/>
          </p:cNvSpPr>
          <p:nvPr/>
        </p:nvSpPr>
        <p:spPr bwMode="gray">
          <a:xfrm>
            <a:off x="714348" y="4214818"/>
            <a:ext cx="2373338" cy="1482723"/>
          </a:xfrm>
          <a:prstGeom prst="rect">
            <a:avLst/>
          </a:prstGeom>
          <a:gradFill rotWithShape="1">
            <a:gsLst>
              <a:gs pos="0">
                <a:srgbClr val="DAE9FA">
                  <a:gamma/>
                  <a:tint val="0"/>
                  <a:invGamma/>
                </a:srgbClr>
              </a:gs>
              <a:gs pos="100000">
                <a:srgbClr val="DAE9FA"/>
              </a:gs>
            </a:gsLst>
            <a:lin ang="5400000" scaled="1"/>
          </a:gradFill>
          <a:ln w="9525">
            <a:solidFill>
              <a:srgbClr val="F8F8F8"/>
            </a:solidFill>
            <a:miter lim="800000"/>
            <a:headEnd/>
            <a:tailEnd/>
          </a:ln>
          <a:effectLst>
            <a:outerShdw dist="35921" dir="2700000" algn="ctr" rotWithShape="0">
              <a:srgbClr val="080808">
                <a:alpha val="50000"/>
              </a:srgbClr>
            </a:outerShdw>
          </a:effectLst>
        </p:spPr>
        <p:txBody>
          <a:bodyPr wrap="square" anchor="ctr"/>
          <a:lstStyle/>
          <a:p>
            <a:pPr lvl="0" algn="ctr"/>
            <a:r>
              <a:rPr lang="ru-RU" sz="2000" dirty="0" smtClean="0"/>
              <a:t>Увеличение пенсионного возраста</a:t>
            </a:r>
            <a:endParaRPr lang="en-US" sz="2000" dirty="0" smtClean="0"/>
          </a:p>
          <a:p>
            <a:pPr lvl="0" algn="ctr"/>
            <a:r>
              <a:rPr lang="ru-RU" sz="2000" dirty="0" smtClean="0"/>
              <a:t>для назначения страховой пенсии</a:t>
            </a:r>
            <a:endParaRPr lang="ru-RU" sz="2000" dirty="0"/>
          </a:p>
        </p:txBody>
      </p:sp>
      <p:cxnSp>
        <p:nvCxnSpPr>
          <p:cNvPr id="43" name="Соединительная линия уступом 42"/>
          <p:cNvCxnSpPr/>
          <p:nvPr/>
        </p:nvCxnSpPr>
        <p:spPr>
          <a:xfrm>
            <a:off x="3143240" y="4786322"/>
            <a:ext cx="4071966" cy="1588"/>
          </a:xfrm>
          <a:prstGeom prst="bentConnector3">
            <a:avLst>
              <a:gd name="adj1" fmla="val 50000"/>
            </a:avLst>
          </a:prstGeom>
          <a:ln w="60325">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46" name="Rectangle 5"/>
          <p:cNvSpPr>
            <a:spLocks noChangeArrowheads="1"/>
          </p:cNvSpPr>
          <p:nvPr/>
        </p:nvSpPr>
        <p:spPr bwMode="gray">
          <a:xfrm>
            <a:off x="7286644" y="4357694"/>
            <a:ext cx="1289586" cy="654914"/>
          </a:xfrm>
          <a:prstGeom prst="rect">
            <a:avLst/>
          </a:prstGeom>
          <a:gradFill rotWithShape="1">
            <a:gsLst>
              <a:gs pos="0">
                <a:srgbClr val="DAE9FA">
                  <a:gamma/>
                  <a:tint val="0"/>
                  <a:invGamma/>
                </a:srgbClr>
              </a:gs>
              <a:gs pos="100000">
                <a:srgbClr val="DAE9FA"/>
              </a:gs>
            </a:gsLst>
            <a:lin ang="5400000" scaled="1"/>
          </a:gradFill>
          <a:ln w="9525">
            <a:solidFill>
              <a:srgbClr val="F8F8F8"/>
            </a:solidFill>
            <a:miter lim="800000"/>
            <a:headEnd/>
            <a:tailEnd/>
          </a:ln>
          <a:effectLst>
            <a:outerShdw dist="35921" dir="2700000" algn="ctr" rotWithShape="0">
              <a:srgbClr val="080808">
                <a:alpha val="50000"/>
              </a:srgbClr>
            </a:outerShdw>
          </a:effectLst>
        </p:spPr>
        <p:txBody>
          <a:bodyPr wrap="none" anchor="ctr"/>
          <a:lstStyle/>
          <a:p>
            <a:pPr algn="ctr"/>
            <a:endParaRPr lang="ru-RU" sz="3200" b="1" dirty="0">
              <a:solidFill>
                <a:srgbClr val="FF0000"/>
              </a:solidFill>
            </a:endParaRPr>
          </a:p>
        </p:txBody>
      </p:sp>
      <p:sp>
        <p:nvSpPr>
          <p:cNvPr id="47" name="Rectangle 5"/>
          <p:cNvSpPr>
            <a:spLocks noChangeArrowheads="1"/>
          </p:cNvSpPr>
          <p:nvPr/>
        </p:nvSpPr>
        <p:spPr bwMode="gray">
          <a:xfrm>
            <a:off x="3357554" y="4429132"/>
            <a:ext cx="1357322" cy="571504"/>
          </a:xfrm>
          <a:prstGeom prst="rect">
            <a:avLst/>
          </a:prstGeom>
          <a:gradFill rotWithShape="1">
            <a:gsLst>
              <a:gs pos="0">
                <a:srgbClr val="DAE9FA">
                  <a:gamma/>
                  <a:tint val="0"/>
                  <a:invGamma/>
                </a:srgbClr>
              </a:gs>
              <a:gs pos="100000">
                <a:srgbClr val="DAE9FA"/>
              </a:gs>
            </a:gsLst>
            <a:lin ang="5400000" scaled="1"/>
          </a:gradFill>
          <a:ln w="9525">
            <a:solidFill>
              <a:srgbClr val="F8F8F8"/>
            </a:solidFill>
            <a:miter lim="800000"/>
            <a:headEnd/>
            <a:tailEnd/>
          </a:ln>
          <a:effectLst>
            <a:outerShdw dist="35921" dir="2700000" algn="ctr" rotWithShape="0">
              <a:srgbClr val="080808">
                <a:alpha val="50000"/>
              </a:srgbClr>
            </a:outerShdw>
          </a:effectLst>
        </p:spPr>
        <p:txBody>
          <a:bodyPr wrap="none" anchor="ctr"/>
          <a:lstStyle/>
          <a:p>
            <a:pPr algn="ctr"/>
            <a:endParaRPr lang="ru-RU" sz="3200" b="1" dirty="0">
              <a:solidFill>
                <a:srgbClr val="FF0000"/>
              </a:solidFill>
            </a:endParaRPr>
          </a:p>
        </p:txBody>
      </p:sp>
      <p:sp>
        <p:nvSpPr>
          <p:cNvPr id="48" name="TextBox 47"/>
          <p:cNvSpPr txBox="1"/>
          <p:nvPr/>
        </p:nvSpPr>
        <p:spPr>
          <a:xfrm>
            <a:off x="3357554" y="4429132"/>
            <a:ext cx="1279226" cy="646331"/>
          </a:xfrm>
          <a:prstGeom prst="rect">
            <a:avLst/>
          </a:prstGeom>
          <a:noFill/>
        </p:spPr>
        <p:txBody>
          <a:bodyPr wrap="square" rtlCol="0">
            <a:spAutoFit/>
          </a:bodyPr>
          <a:lstStyle/>
          <a:p>
            <a:pPr algn="ctr"/>
            <a:r>
              <a:rPr lang="ru-RU" b="1" dirty="0" smtClean="0">
                <a:solidFill>
                  <a:srgbClr val="FF0000"/>
                </a:solidFill>
              </a:rPr>
              <a:t> с 60 лет</a:t>
            </a:r>
          </a:p>
          <a:p>
            <a:pPr algn="ctr"/>
            <a:endParaRPr lang="ru-RU" b="1" dirty="0">
              <a:solidFill>
                <a:srgbClr val="FF0000"/>
              </a:solidFill>
            </a:endParaRPr>
          </a:p>
        </p:txBody>
      </p:sp>
      <p:sp>
        <p:nvSpPr>
          <p:cNvPr id="51" name="TextBox 50"/>
          <p:cNvSpPr txBox="1"/>
          <p:nvPr/>
        </p:nvSpPr>
        <p:spPr>
          <a:xfrm>
            <a:off x="4857752" y="5072074"/>
            <a:ext cx="1697901" cy="461665"/>
          </a:xfrm>
          <a:prstGeom prst="rect">
            <a:avLst/>
          </a:prstGeom>
          <a:noFill/>
        </p:spPr>
        <p:txBody>
          <a:bodyPr wrap="none" rtlCol="0">
            <a:spAutoFit/>
          </a:bodyPr>
          <a:lstStyle/>
          <a:p>
            <a:r>
              <a:rPr lang="ru-RU" sz="2400" b="1" i="1" dirty="0"/>
              <a:t>в</a:t>
            </a:r>
            <a:r>
              <a:rPr lang="ru-RU" sz="2400" b="1" i="1" dirty="0" smtClean="0"/>
              <a:t> 2026 году</a:t>
            </a:r>
            <a:endParaRPr lang="ru-RU" sz="2400" b="1" i="1" dirty="0"/>
          </a:p>
        </p:txBody>
      </p:sp>
      <p:sp>
        <p:nvSpPr>
          <p:cNvPr id="52" name="Rectangle 5"/>
          <p:cNvSpPr>
            <a:spLocks noChangeArrowheads="1"/>
          </p:cNvSpPr>
          <p:nvPr/>
        </p:nvSpPr>
        <p:spPr bwMode="gray">
          <a:xfrm>
            <a:off x="7286644" y="5143512"/>
            <a:ext cx="1289586" cy="654914"/>
          </a:xfrm>
          <a:prstGeom prst="rect">
            <a:avLst/>
          </a:prstGeom>
          <a:gradFill rotWithShape="1">
            <a:gsLst>
              <a:gs pos="0">
                <a:srgbClr val="DAE9FA">
                  <a:gamma/>
                  <a:tint val="0"/>
                  <a:invGamma/>
                </a:srgbClr>
              </a:gs>
              <a:gs pos="100000">
                <a:srgbClr val="DAE9FA"/>
              </a:gs>
            </a:gsLst>
            <a:lin ang="5400000" scaled="1"/>
          </a:gradFill>
          <a:ln w="9525">
            <a:solidFill>
              <a:srgbClr val="F8F8F8"/>
            </a:solidFill>
            <a:miter lim="800000"/>
            <a:headEnd/>
            <a:tailEnd/>
          </a:ln>
          <a:effectLst>
            <a:outerShdw dist="35921" dir="2700000" algn="ctr" rotWithShape="0">
              <a:srgbClr val="080808">
                <a:alpha val="50000"/>
              </a:srgbClr>
            </a:outerShdw>
          </a:effectLst>
        </p:spPr>
        <p:txBody>
          <a:bodyPr wrap="none" anchor="ctr"/>
          <a:lstStyle/>
          <a:p>
            <a:pPr algn="ctr"/>
            <a:endParaRPr lang="ru-RU" sz="3200" b="1" dirty="0">
              <a:solidFill>
                <a:srgbClr val="FF0000"/>
              </a:solidFill>
            </a:endParaRPr>
          </a:p>
        </p:txBody>
      </p:sp>
      <p:sp>
        <p:nvSpPr>
          <p:cNvPr id="53" name="TextBox 52"/>
          <p:cNvSpPr txBox="1"/>
          <p:nvPr/>
        </p:nvSpPr>
        <p:spPr>
          <a:xfrm>
            <a:off x="7286644" y="4429132"/>
            <a:ext cx="1366080" cy="461665"/>
          </a:xfrm>
          <a:prstGeom prst="rect">
            <a:avLst/>
          </a:prstGeom>
          <a:noFill/>
        </p:spPr>
        <p:txBody>
          <a:bodyPr wrap="none" rtlCol="0">
            <a:spAutoFit/>
          </a:bodyPr>
          <a:lstStyle/>
          <a:p>
            <a:r>
              <a:rPr lang="ru-RU" sz="2400" b="1" dirty="0" smtClean="0">
                <a:solidFill>
                  <a:srgbClr val="FF0000"/>
                </a:solidFill>
              </a:rPr>
              <a:t>  </a:t>
            </a:r>
            <a:r>
              <a:rPr lang="ru-RU" sz="2000" b="1" dirty="0" smtClean="0">
                <a:solidFill>
                  <a:srgbClr val="FF0000"/>
                </a:solidFill>
              </a:rPr>
              <a:t>до 65 лет</a:t>
            </a:r>
            <a:endParaRPr lang="ru-RU" sz="2000" b="1" dirty="0">
              <a:solidFill>
                <a:srgbClr val="FF0000"/>
              </a:solidFill>
            </a:endParaRPr>
          </a:p>
        </p:txBody>
      </p:sp>
      <p:sp>
        <p:nvSpPr>
          <p:cNvPr id="54" name="TextBox 53"/>
          <p:cNvSpPr txBox="1"/>
          <p:nvPr/>
        </p:nvSpPr>
        <p:spPr>
          <a:xfrm>
            <a:off x="7286644" y="5214950"/>
            <a:ext cx="1345305" cy="461665"/>
          </a:xfrm>
          <a:prstGeom prst="rect">
            <a:avLst/>
          </a:prstGeom>
          <a:noFill/>
        </p:spPr>
        <p:txBody>
          <a:bodyPr wrap="none" rtlCol="0">
            <a:spAutoFit/>
          </a:bodyPr>
          <a:lstStyle/>
          <a:p>
            <a:r>
              <a:rPr lang="ru-RU" sz="2400" b="1" dirty="0" smtClean="0">
                <a:solidFill>
                  <a:srgbClr val="FF0000"/>
                </a:solidFill>
              </a:rPr>
              <a:t>  </a:t>
            </a:r>
            <a:r>
              <a:rPr lang="ru-RU" sz="2000" b="1" dirty="0" smtClean="0">
                <a:solidFill>
                  <a:srgbClr val="FF0000"/>
                </a:solidFill>
              </a:rPr>
              <a:t>до 63 лет</a:t>
            </a:r>
            <a:endParaRPr lang="ru-RU" sz="2000" b="1" dirty="0">
              <a:solidFill>
                <a:srgbClr val="FF0000"/>
              </a:solidFill>
            </a:endParaRPr>
          </a:p>
        </p:txBody>
      </p:sp>
      <p:sp>
        <p:nvSpPr>
          <p:cNvPr id="55" name="Прямоугольник 54"/>
          <p:cNvSpPr/>
          <p:nvPr/>
        </p:nvSpPr>
        <p:spPr>
          <a:xfrm>
            <a:off x="571472" y="3429000"/>
            <a:ext cx="4714908" cy="369332"/>
          </a:xfrm>
          <a:prstGeom prst="rect">
            <a:avLst/>
          </a:prstGeom>
        </p:spPr>
        <p:txBody>
          <a:bodyPr wrap="square">
            <a:spAutoFit/>
          </a:bodyPr>
          <a:lstStyle/>
          <a:p>
            <a:pPr algn="ctr"/>
            <a:r>
              <a:rPr lang="ru-RU" b="1" dirty="0" smtClean="0">
                <a:solidFill>
                  <a:srgbClr val="0070C0"/>
                </a:solidFill>
              </a:rPr>
              <a:t> Федеральный закон от 03.10.2018 № 350-ФЗ</a:t>
            </a:r>
            <a:endParaRPr lang="ru-RU" b="1" dirty="0">
              <a:solidFill>
                <a:srgbClr val="0070C0"/>
              </a:solidFill>
            </a:endParaRPr>
          </a:p>
        </p:txBody>
      </p:sp>
      <p:sp>
        <p:nvSpPr>
          <p:cNvPr id="56" name="TextBox 55"/>
          <p:cNvSpPr txBox="1"/>
          <p:nvPr/>
        </p:nvSpPr>
        <p:spPr>
          <a:xfrm>
            <a:off x="5214942" y="3214686"/>
            <a:ext cx="3929058" cy="830997"/>
          </a:xfrm>
          <a:prstGeom prst="rect">
            <a:avLst/>
          </a:prstGeom>
          <a:noFill/>
        </p:spPr>
        <p:txBody>
          <a:bodyPr wrap="square" rtlCol="0">
            <a:spAutoFit/>
          </a:bodyPr>
          <a:lstStyle/>
          <a:p>
            <a:r>
              <a:rPr lang="ru-RU" sz="2400" b="1" i="1" dirty="0" smtClean="0">
                <a:solidFill>
                  <a:srgbClr val="0000FF"/>
                </a:solidFill>
                <a:latin typeface="Georgia" panose="02040502050405020303" pitchFamily="18" charset="0"/>
              </a:rPr>
              <a:t>начиная с 01. 01.2021  ежегодно на год</a:t>
            </a:r>
            <a:endParaRPr lang="ru-RU" sz="2400" b="1" i="1" dirty="0">
              <a:solidFill>
                <a:srgbClr val="0000FF"/>
              </a:solidFill>
              <a:latin typeface="Georgia" panose="02040502050405020303" pitchFamily="18" charset="0"/>
            </a:endParaRPr>
          </a:p>
        </p:txBody>
      </p:sp>
      <p:sp>
        <p:nvSpPr>
          <p:cNvPr id="57" name="Прямоугольник 56"/>
          <p:cNvSpPr/>
          <p:nvPr/>
        </p:nvSpPr>
        <p:spPr>
          <a:xfrm>
            <a:off x="4857752" y="4714884"/>
            <a:ext cx="1653241" cy="369332"/>
          </a:xfrm>
          <a:prstGeom prst="rect">
            <a:avLst/>
          </a:prstGeom>
        </p:spPr>
        <p:txBody>
          <a:bodyPr wrap="square">
            <a:spAutoFit/>
          </a:bodyPr>
          <a:lstStyle/>
          <a:p>
            <a:pPr algn="ctr"/>
            <a:r>
              <a:rPr lang="ru-RU" b="1" dirty="0">
                <a:solidFill>
                  <a:srgbClr val="FF0000"/>
                </a:solidFill>
              </a:rPr>
              <a:t>Мужчины</a:t>
            </a:r>
            <a:endParaRPr lang="ru-RU" dirty="0"/>
          </a:p>
        </p:txBody>
      </p:sp>
      <p:sp>
        <p:nvSpPr>
          <p:cNvPr id="58" name="Прямоугольник 57"/>
          <p:cNvSpPr/>
          <p:nvPr/>
        </p:nvSpPr>
        <p:spPr>
          <a:xfrm>
            <a:off x="4857752" y="5500702"/>
            <a:ext cx="1653241" cy="369332"/>
          </a:xfrm>
          <a:prstGeom prst="rect">
            <a:avLst/>
          </a:prstGeom>
        </p:spPr>
        <p:txBody>
          <a:bodyPr wrap="square">
            <a:spAutoFit/>
          </a:bodyPr>
          <a:lstStyle/>
          <a:p>
            <a:pPr algn="ctr"/>
            <a:r>
              <a:rPr lang="ru-RU" b="1" dirty="0" smtClean="0">
                <a:solidFill>
                  <a:srgbClr val="FF0000"/>
                </a:solidFill>
              </a:rPr>
              <a:t>Женщины</a:t>
            </a:r>
            <a:endParaRPr lang="ru-RU" dirty="0"/>
          </a:p>
        </p:txBody>
      </p:sp>
    </p:spTree>
    <p:extLst>
      <p:ext uri="{BB962C8B-B14F-4D97-AF65-F5344CB8AC3E}">
        <p14:creationId xmlns:p14="http://schemas.microsoft.com/office/powerpoint/2010/main" val="155574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anim calcmode="lin" valueType="num">
                                      <p:cBhvr>
                                        <p:cTn id="8" dur="2000" fill="hold"/>
                                        <p:tgtEl>
                                          <p:spTgt spid="22"/>
                                        </p:tgtEl>
                                        <p:attrNameLst>
                                          <p:attrName>ppt_w</p:attrName>
                                        </p:attrNameLst>
                                      </p:cBhvr>
                                      <p:tavLst>
                                        <p:tav tm="0" fmla="#ppt_w*sin(2.5*pi*$)">
                                          <p:val>
                                            <p:fltVal val="0"/>
                                          </p:val>
                                        </p:tav>
                                        <p:tav tm="100000">
                                          <p:val>
                                            <p:fltVal val="1"/>
                                          </p:val>
                                        </p:tav>
                                      </p:tavLst>
                                    </p:anim>
                                    <p:anim calcmode="lin" valueType="num">
                                      <p:cBhvr>
                                        <p:cTn id="9" dur="2000" fill="hold"/>
                                        <p:tgtEl>
                                          <p:spTgt spid="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Прямоугольник 8"/>
          <p:cNvSpPr/>
          <p:nvPr/>
        </p:nvSpPr>
        <p:spPr>
          <a:xfrm>
            <a:off x="357158" y="0"/>
            <a:ext cx="8215338" cy="523220"/>
          </a:xfrm>
          <a:prstGeom prst="rect">
            <a:avLst/>
          </a:prstGeom>
        </p:spPr>
        <p:txBody>
          <a:bodyPr wrap="square">
            <a:spAutoFit/>
          </a:bodyPr>
          <a:lstStyle/>
          <a:p>
            <a:pPr algn="ctr"/>
            <a:r>
              <a:rPr lang="ru-RU" sz="2800" b="1" dirty="0" smtClean="0">
                <a:solidFill>
                  <a:srgbClr val="0000CC"/>
                </a:solidFill>
              </a:rPr>
              <a:t>Возраст выхода на пенсию госслужащих</a:t>
            </a:r>
          </a:p>
        </p:txBody>
      </p:sp>
      <p:graphicFrame>
        <p:nvGraphicFramePr>
          <p:cNvPr id="4" name="Таблица 3"/>
          <p:cNvGraphicFramePr>
            <a:graphicFrameLocks noGrp="1"/>
          </p:cNvGraphicFramePr>
          <p:nvPr/>
        </p:nvGraphicFramePr>
        <p:xfrm>
          <a:off x="0" y="428602"/>
          <a:ext cx="9144001" cy="6432305"/>
        </p:xfrm>
        <a:graphic>
          <a:graphicData uri="http://schemas.openxmlformats.org/drawingml/2006/table">
            <a:tbl>
              <a:tblPr firstRow="1" bandRow="1">
                <a:tableStyleId>{BC89EF96-8CEA-46FF-86C4-4CE0E7609802}</a:tableStyleId>
              </a:tblPr>
              <a:tblGrid>
                <a:gridCol w="1412492"/>
                <a:gridCol w="1737961"/>
                <a:gridCol w="1830442"/>
                <a:gridCol w="1263810"/>
                <a:gridCol w="1263810"/>
                <a:gridCol w="1635486"/>
              </a:tblGrid>
              <a:tr h="650677">
                <a:tc rowSpan="3">
                  <a:txBody>
                    <a:bodyPr/>
                    <a:lstStyle/>
                    <a:p>
                      <a:pPr algn="ctr"/>
                      <a:r>
                        <a:rPr lang="ru-RU" sz="1400" dirty="0" smtClean="0">
                          <a:latin typeface="+mn-lt"/>
                        </a:rPr>
                        <a:t>Год</a:t>
                      </a:r>
                      <a:r>
                        <a:rPr lang="ru-RU" sz="1400" baseline="0" dirty="0" smtClean="0">
                          <a:latin typeface="+mn-lt"/>
                        </a:rPr>
                        <a:t> приобретения права на пенсию в соответствии с ч.1 ст.8 </a:t>
                      </a:r>
                      <a:r>
                        <a:rPr lang="ru-RU" sz="1400" dirty="0" smtClean="0">
                          <a:latin typeface="+mn-lt"/>
                        </a:rPr>
                        <a:t> ст.ст. 30-33</a:t>
                      </a:r>
                    </a:p>
                    <a:p>
                      <a:pPr algn="ctr"/>
                      <a:r>
                        <a:rPr lang="ru-RU" sz="1400" dirty="0" smtClean="0">
                          <a:latin typeface="+mn-lt"/>
                        </a:rPr>
                        <a:t>400-ФЗ </a:t>
                      </a:r>
                    </a:p>
                    <a:p>
                      <a:pPr algn="ctr"/>
                      <a:r>
                        <a:rPr lang="ru-RU" sz="1400" dirty="0" smtClean="0">
                          <a:latin typeface="+mn-lt"/>
                        </a:rPr>
                        <a:t>по состоянию             на</a:t>
                      </a:r>
                      <a:r>
                        <a:rPr lang="ru-RU" sz="1400" baseline="0" dirty="0" smtClean="0">
                          <a:latin typeface="+mn-lt"/>
                        </a:rPr>
                        <a:t> 31.12.2016</a:t>
                      </a:r>
                      <a:endParaRPr lang="ru-RU" sz="1400" dirty="0">
                        <a:latin typeface="+mn-lt"/>
                      </a:endParaRPr>
                    </a:p>
                  </a:txBody>
                  <a:tcPr/>
                </a:tc>
                <a:tc gridSpan="2">
                  <a:txBody>
                    <a:bodyPr/>
                    <a:lstStyle/>
                    <a:p>
                      <a:pPr algn="ctr"/>
                      <a:r>
                        <a:rPr lang="ru-RU" dirty="0" smtClean="0"/>
                        <a:t>Год рождения </a:t>
                      </a:r>
                      <a:endParaRPr lang="ru-RU" dirty="0"/>
                    </a:p>
                  </a:txBody>
                  <a:tcPr/>
                </a:tc>
                <a:tc hMerge="1">
                  <a:txBody>
                    <a:bodyPr/>
                    <a:lstStyle/>
                    <a:p>
                      <a:endParaRPr lang="ru-RU" dirty="0"/>
                    </a:p>
                  </a:txBody>
                  <a:tcPr/>
                </a:tc>
                <a:tc gridSpan="3">
                  <a:txBody>
                    <a:bodyPr/>
                    <a:lstStyle/>
                    <a:p>
                      <a:pPr algn="ctr"/>
                      <a:r>
                        <a:rPr lang="ru-RU" dirty="0" smtClean="0"/>
                        <a:t>Право на назначение пенсии возникает </a:t>
                      </a:r>
                      <a:endParaRPr lang="ru-RU" dirty="0"/>
                    </a:p>
                  </a:txBody>
                  <a:tcPr/>
                </a:tc>
                <a:tc hMerge="1">
                  <a:txBody>
                    <a:bodyPr/>
                    <a:lstStyle/>
                    <a:p>
                      <a:endParaRPr lang="ru-RU" dirty="0"/>
                    </a:p>
                  </a:txBody>
                  <a:tcPr/>
                </a:tc>
                <a:tc hMerge="1">
                  <a:txBody>
                    <a:bodyPr/>
                    <a:lstStyle/>
                    <a:p>
                      <a:endParaRPr lang="ru-RU" dirty="0"/>
                    </a:p>
                  </a:txBody>
                  <a:tcPr/>
                </a:tc>
              </a:tr>
              <a:tr h="370162">
                <a:tc vMerge="1">
                  <a:txBody>
                    <a:bodyPr/>
                    <a:lstStyle/>
                    <a:p>
                      <a:endParaRPr lang="ru-RU" dirty="0"/>
                    </a:p>
                  </a:txBody>
                  <a:tcPr>
                    <a:solidFill>
                      <a:srgbClr val="339966">
                        <a:alpha val="20000"/>
                      </a:srgbClr>
                    </a:solidFill>
                  </a:tcPr>
                </a:tc>
                <a:tc rowSpan="2">
                  <a:txBody>
                    <a:bodyPr/>
                    <a:lstStyle/>
                    <a:p>
                      <a:r>
                        <a:rPr lang="ru-RU" dirty="0" smtClean="0"/>
                        <a:t>мужчины</a:t>
                      </a:r>
                      <a:endParaRPr lang="ru-RU" dirty="0"/>
                    </a:p>
                  </a:txBody>
                  <a:tcPr>
                    <a:solidFill>
                      <a:srgbClr val="339966">
                        <a:alpha val="20000"/>
                      </a:srgbClr>
                    </a:solidFill>
                  </a:tcPr>
                </a:tc>
                <a:tc rowSpan="2">
                  <a:txBody>
                    <a:bodyPr/>
                    <a:lstStyle/>
                    <a:p>
                      <a:r>
                        <a:rPr lang="ru-RU" dirty="0" smtClean="0"/>
                        <a:t>женщины</a:t>
                      </a:r>
                      <a:endParaRPr lang="ru-RU" dirty="0"/>
                    </a:p>
                  </a:txBody>
                  <a:tcPr>
                    <a:solidFill>
                      <a:srgbClr val="339966">
                        <a:alpha val="20000"/>
                      </a:srgbClr>
                    </a:solidFill>
                  </a:tcPr>
                </a:tc>
                <a:tc gridSpan="2">
                  <a:txBody>
                    <a:bodyPr/>
                    <a:lstStyle/>
                    <a:p>
                      <a:pPr algn="ctr"/>
                      <a:r>
                        <a:rPr lang="ru-RU" dirty="0" smtClean="0"/>
                        <a:t>в</a:t>
                      </a:r>
                      <a:r>
                        <a:rPr lang="ru-RU" baseline="0" dirty="0" smtClean="0"/>
                        <a:t> возрасте (лет)</a:t>
                      </a:r>
                      <a:endParaRPr lang="ru-RU" dirty="0"/>
                    </a:p>
                  </a:txBody>
                  <a:tcPr>
                    <a:solidFill>
                      <a:srgbClr val="339966">
                        <a:alpha val="20000"/>
                      </a:srgbClr>
                    </a:solidFill>
                  </a:tcPr>
                </a:tc>
                <a:tc hMerge="1">
                  <a:txBody>
                    <a:bodyPr/>
                    <a:lstStyle/>
                    <a:p>
                      <a:endParaRPr lang="ru-RU" dirty="0"/>
                    </a:p>
                  </a:txBody>
                  <a:tcPr/>
                </a:tc>
                <a:tc rowSpan="2">
                  <a:txBody>
                    <a:bodyPr/>
                    <a:lstStyle/>
                    <a:p>
                      <a:pPr algn="ctr"/>
                      <a:r>
                        <a:rPr lang="ru-RU" dirty="0" smtClean="0"/>
                        <a:t>в году</a:t>
                      </a:r>
                      <a:endParaRPr lang="ru-RU" dirty="0"/>
                    </a:p>
                  </a:txBody>
                  <a:tcPr>
                    <a:solidFill>
                      <a:srgbClr val="339966">
                        <a:alpha val="20000"/>
                      </a:srgbClr>
                    </a:solidFill>
                  </a:tcPr>
                </a:tc>
              </a:tr>
              <a:tr h="1230983">
                <a:tc vMerge="1">
                  <a:txBody>
                    <a:bodyPr/>
                    <a:lstStyle/>
                    <a:p>
                      <a:endParaRPr lang="ru-RU"/>
                    </a:p>
                  </a:txBody>
                  <a:tcPr/>
                </a:tc>
                <a:tc vMerge="1">
                  <a:txBody>
                    <a:bodyPr/>
                    <a:lstStyle/>
                    <a:p>
                      <a:endParaRPr lang="ru-RU" dirty="0"/>
                    </a:p>
                  </a:txBody>
                  <a:tcPr/>
                </a:tc>
                <a:tc vMerge="1">
                  <a:txBody>
                    <a:bodyPr/>
                    <a:lstStyle/>
                    <a:p>
                      <a:endParaRPr lang="ru-RU" dirty="0"/>
                    </a:p>
                  </a:txBody>
                  <a:tcPr/>
                </a:tc>
                <a:tc>
                  <a:txBody>
                    <a:bodyPr/>
                    <a:lstStyle/>
                    <a:p>
                      <a:r>
                        <a:rPr lang="ru-RU" dirty="0" smtClean="0"/>
                        <a:t>мужчины </a:t>
                      </a:r>
                      <a:endParaRPr lang="ru-RU" dirty="0"/>
                    </a:p>
                  </a:txBody>
                  <a:tcPr/>
                </a:tc>
                <a:tc>
                  <a:txBody>
                    <a:bodyPr/>
                    <a:lstStyle/>
                    <a:p>
                      <a:r>
                        <a:rPr lang="ru-RU" dirty="0" smtClean="0"/>
                        <a:t>женщины</a:t>
                      </a:r>
                      <a:endParaRPr lang="ru-RU" dirty="0"/>
                    </a:p>
                  </a:txBody>
                  <a:tcPr/>
                </a:tc>
                <a:tc vMerge="1">
                  <a:txBody>
                    <a:bodyPr/>
                    <a:lstStyle/>
                    <a:p>
                      <a:endParaRPr lang="ru-RU" dirty="0"/>
                    </a:p>
                  </a:txBody>
                  <a:tcPr/>
                </a:tc>
              </a:tr>
              <a:tr h="327762">
                <a:tc rowSpan="2">
                  <a:txBody>
                    <a:bodyPr/>
                    <a:lstStyle/>
                    <a:p>
                      <a:pPr algn="ctr">
                        <a:lnSpc>
                          <a:spcPct val="115000"/>
                        </a:lnSpc>
                        <a:spcAft>
                          <a:spcPts val="1000"/>
                        </a:spcAft>
                      </a:pPr>
                      <a:r>
                        <a:rPr lang="ru-RU" sz="1400" b="1" dirty="0" smtClean="0">
                          <a:effectLst/>
                          <a:latin typeface="+mn-lt"/>
                          <a:ea typeface="Calibri"/>
                          <a:cs typeface="Calibri" pitchFamily="34" charset="0"/>
                        </a:rPr>
                        <a:t>2017</a:t>
                      </a:r>
                      <a:endParaRPr lang="ru-RU" sz="1400" b="1" dirty="0">
                        <a:effectLst/>
                        <a:latin typeface="+mn-lt"/>
                        <a:ea typeface="Calibri"/>
                        <a:cs typeface="Calibri" pitchFamily="34" charset="0"/>
                      </a:endParaRPr>
                    </a:p>
                  </a:txBody>
                  <a:tcPr marL="28260" marR="28260" marT="0" marB="0"/>
                </a:tc>
                <a:tc>
                  <a:txBody>
                    <a:bodyPr/>
                    <a:lstStyle/>
                    <a:p>
                      <a:pPr algn="ctr">
                        <a:lnSpc>
                          <a:spcPct val="115000"/>
                        </a:lnSpc>
                        <a:spcAft>
                          <a:spcPts val="1000"/>
                        </a:spcAft>
                      </a:pPr>
                      <a:r>
                        <a:rPr lang="ru-RU" sz="1400" b="0" dirty="0" smtClean="0">
                          <a:effectLst/>
                          <a:latin typeface="+mn-lt"/>
                          <a:cs typeface="Calibri" pitchFamily="34" charset="0"/>
                        </a:rPr>
                        <a:t>1957 </a:t>
                      </a:r>
                      <a:r>
                        <a:rPr lang="ru-RU" sz="1400" b="0" dirty="0">
                          <a:effectLst/>
                          <a:latin typeface="+mn-lt"/>
                          <a:cs typeface="Calibri" pitchFamily="34" charset="0"/>
                        </a:rPr>
                        <a:t>(</a:t>
                      </a:r>
                      <a:r>
                        <a:rPr lang="en-US" sz="1400" b="0" dirty="0">
                          <a:effectLst/>
                          <a:latin typeface="+mn-lt"/>
                          <a:cs typeface="Calibri" pitchFamily="34" charset="0"/>
                        </a:rPr>
                        <a:t>I</a:t>
                      </a:r>
                      <a:r>
                        <a:rPr lang="ru-RU" sz="1400" b="0" dirty="0">
                          <a:effectLst/>
                          <a:latin typeface="+mn-lt"/>
                          <a:cs typeface="Calibri" pitchFamily="34" charset="0"/>
                        </a:rPr>
                        <a:t> полугодие)</a:t>
                      </a:r>
                      <a:endParaRPr lang="ru-RU" sz="1400" b="0" dirty="0">
                        <a:effectLst/>
                        <a:latin typeface="+mn-lt"/>
                        <a:ea typeface="Calibri"/>
                        <a:cs typeface="Calibri" pitchFamily="34" charset="0"/>
                      </a:endParaRPr>
                    </a:p>
                  </a:txBody>
                  <a:tcPr marL="28260" marR="28260" marT="0" marB="0"/>
                </a:tc>
                <a:tc>
                  <a:txBody>
                    <a:bodyPr/>
                    <a:lstStyle/>
                    <a:p>
                      <a:pPr algn="ctr">
                        <a:lnSpc>
                          <a:spcPct val="115000"/>
                        </a:lnSpc>
                        <a:spcAft>
                          <a:spcPts val="1000"/>
                        </a:spcAft>
                      </a:pPr>
                      <a:r>
                        <a:rPr lang="ru-RU" sz="1400" b="0" dirty="0" smtClean="0">
                          <a:effectLst/>
                          <a:latin typeface="+mn-lt"/>
                          <a:cs typeface="Calibri" pitchFamily="34" charset="0"/>
                        </a:rPr>
                        <a:t>1962(</a:t>
                      </a:r>
                      <a:r>
                        <a:rPr lang="en-US" sz="1400" b="0" dirty="0">
                          <a:effectLst/>
                          <a:latin typeface="+mn-lt"/>
                          <a:cs typeface="Calibri" pitchFamily="34" charset="0"/>
                        </a:rPr>
                        <a:t>I</a:t>
                      </a:r>
                      <a:r>
                        <a:rPr lang="ru-RU" sz="1400" b="0" dirty="0">
                          <a:effectLst/>
                          <a:latin typeface="+mn-lt"/>
                          <a:cs typeface="Calibri" pitchFamily="34" charset="0"/>
                        </a:rPr>
                        <a:t> полугодие)</a:t>
                      </a:r>
                      <a:endParaRPr lang="ru-RU" sz="1400" b="0" dirty="0">
                        <a:effectLst/>
                        <a:latin typeface="+mn-lt"/>
                        <a:ea typeface="Calibri"/>
                        <a:cs typeface="Calibri" pitchFamily="34" charset="0"/>
                      </a:endParaRPr>
                    </a:p>
                  </a:txBody>
                  <a:tcPr marL="28260" marR="28260" marT="0" marB="0"/>
                </a:tc>
                <a:tc>
                  <a:txBody>
                    <a:bodyPr/>
                    <a:lstStyle/>
                    <a:p>
                      <a:pPr algn="ctr"/>
                      <a:r>
                        <a:rPr lang="ru-RU" sz="1400" b="0" dirty="0" smtClean="0">
                          <a:latin typeface="+mn-lt"/>
                        </a:rPr>
                        <a:t>60,5</a:t>
                      </a:r>
                      <a:endParaRPr lang="ru-RU" sz="1400" b="0" dirty="0">
                        <a:latin typeface="+mn-lt"/>
                      </a:endParaRPr>
                    </a:p>
                  </a:txBody>
                  <a:tcPr/>
                </a:tc>
                <a:tc>
                  <a:txBody>
                    <a:bodyPr/>
                    <a:lstStyle/>
                    <a:p>
                      <a:pPr algn="ctr"/>
                      <a:r>
                        <a:rPr lang="ru-RU" sz="1400" b="0" dirty="0" smtClean="0">
                          <a:latin typeface="+mn-lt"/>
                        </a:rPr>
                        <a:t>55,5</a:t>
                      </a:r>
                      <a:endParaRPr lang="ru-RU" sz="1400" b="0" dirty="0">
                        <a:latin typeface="+mn-lt"/>
                      </a:endParaRPr>
                    </a:p>
                  </a:txBody>
                  <a:tcPr/>
                </a:tc>
                <a:tc>
                  <a:txBody>
                    <a:bodyPr/>
                    <a:lstStyle/>
                    <a:p>
                      <a:pPr algn="ctr">
                        <a:lnSpc>
                          <a:spcPct val="115000"/>
                        </a:lnSpc>
                        <a:spcAft>
                          <a:spcPts val="1000"/>
                        </a:spcAft>
                      </a:pPr>
                      <a:r>
                        <a:rPr lang="ru-RU" sz="1400" b="0" dirty="0" smtClean="0">
                          <a:effectLst/>
                        </a:rPr>
                        <a:t>2017 (</a:t>
                      </a:r>
                      <a:r>
                        <a:rPr lang="en-US" sz="1400" b="0" dirty="0">
                          <a:effectLst/>
                        </a:rPr>
                        <a:t>II </a:t>
                      </a:r>
                      <a:r>
                        <a:rPr lang="ru-RU" sz="1400" b="0" dirty="0" smtClean="0">
                          <a:effectLst/>
                        </a:rPr>
                        <a:t>полугодие</a:t>
                      </a:r>
                      <a:r>
                        <a:rPr lang="ru-RU" sz="1400" b="0" dirty="0">
                          <a:effectLst/>
                        </a:rPr>
                        <a:t>)</a:t>
                      </a:r>
                      <a:endParaRPr lang="ru-RU" sz="1400" b="0" dirty="0">
                        <a:effectLst/>
                        <a:latin typeface="Times New Roman" panose="02020603050405020304" pitchFamily="18" charset="0"/>
                        <a:ea typeface="Calibri"/>
                        <a:cs typeface="Times New Roman" panose="02020603050405020304" pitchFamily="18" charset="0"/>
                      </a:endParaRPr>
                    </a:p>
                  </a:txBody>
                  <a:tcPr marL="28260" marR="28260" marT="0" marB="0"/>
                </a:tc>
              </a:tr>
              <a:tr h="311366">
                <a:tc vMerge="1">
                  <a:txBody>
                    <a:bodyPr/>
                    <a:lstStyle/>
                    <a:p>
                      <a:pPr algn="ctr">
                        <a:lnSpc>
                          <a:spcPct val="115000"/>
                        </a:lnSpc>
                        <a:spcAft>
                          <a:spcPts val="1000"/>
                        </a:spcAft>
                      </a:pPr>
                      <a:endParaRPr lang="ru-RU" sz="1400" b="1" dirty="0">
                        <a:effectLst/>
                        <a:latin typeface="+mn-lt"/>
                        <a:ea typeface="Calibri"/>
                        <a:cs typeface="Calibri" pitchFamily="34" charset="0"/>
                      </a:endParaRPr>
                    </a:p>
                  </a:txBody>
                  <a:tcPr marL="28260" marR="28260" marT="0" marB="0"/>
                </a:tc>
                <a:tc>
                  <a:txBody>
                    <a:bodyPr/>
                    <a:lstStyle/>
                    <a:p>
                      <a:pPr algn="ctr">
                        <a:lnSpc>
                          <a:spcPct val="115000"/>
                        </a:lnSpc>
                        <a:spcAft>
                          <a:spcPts val="1000"/>
                        </a:spcAft>
                      </a:pPr>
                      <a:r>
                        <a:rPr lang="ru-RU" sz="1400" b="0" dirty="0" smtClean="0">
                          <a:effectLst/>
                          <a:latin typeface="+mn-lt"/>
                          <a:cs typeface="Calibri" pitchFamily="34" charset="0"/>
                        </a:rPr>
                        <a:t>1957 </a:t>
                      </a:r>
                      <a:r>
                        <a:rPr lang="ru-RU" sz="1400" b="0" dirty="0">
                          <a:effectLst/>
                          <a:latin typeface="+mn-lt"/>
                          <a:cs typeface="Calibri" pitchFamily="34" charset="0"/>
                        </a:rPr>
                        <a:t>(</a:t>
                      </a:r>
                      <a:r>
                        <a:rPr lang="en-US" sz="1400" b="0" dirty="0">
                          <a:effectLst/>
                          <a:latin typeface="+mn-lt"/>
                          <a:cs typeface="Calibri" pitchFamily="34" charset="0"/>
                        </a:rPr>
                        <a:t>II</a:t>
                      </a:r>
                      <a:r>
                        <a:rPr lang="ru-RU" sz="1400" b="0" dirty="0">
                          <a:effectLst/>
                          <a:latin typeface="+mn-lt"/>
                          <a:cs typeface="Calibri" pitchFamily="34" charset="0"/>
                        </a:rPr>
                        <a:t> полугодие)</a:t>
                      </a:r>
                      <a:endParaRPr lang="ru-RU" sz="1400" b="0" dirty="0">
                        <a:effectLst/>
                        <a:latin typeface="+mn-lt"/>
                        <a:ea typeface="Calibri"/>
                        <a:cs typeface="Calibri" pitchFamily="34" charset="0"/>
                      </a:endParaRPr>
                    </a:p>
                  </a:txBody>
                  <a:tcPr marL="28260" marR="28260" marT="0" marB="0"/>
                </a:tc>
                <a:tc>
                  <a:txBody>
                    <a:bodyPr/>
                    <a:lstStyle/>
                    <a:p>
                      <a:pPr algn="ctr">
                        <a:lnSpc>
                          <a:spcPct val="115000"/>
                        </a:lnSpc>
                        <a:spcAft>
                          <a:spcPts val="1000"/>
                        </a:spcAft>
                      </a:pPr>
                      <a:r>
                        <a:rPr lang="ru-RU" sz="1400" b="0" dirty="0" smtClean="0">
                          <a:effectLst/>
                          <a:latin typeface="+mn-lt"/>
                          <a:cs typeface="Calibri" pitchFamily="34" charset="0"/>
                        </a:rPr>
                        <a:t>1962 </a:t>
                      </a:r>
                      <a:r>
                        <a:rPr lang="ru-RU" sz="1400" b="0" dirty="0">
                          <a:effectLst/>
                          <a:latin typeface="+mn-lt"/>
                          <a:cs typeface="Calibri" pitchFamily="34" charset="0"/>
                        </a:rPr>
                        <a:t>(</a:t>
                      </a:r>
                      <a:r>
                        <a:rPr lang="en-US" sz="1400" b="0" dirty="0">
                          <a:effectLst/>
                          <a:latin typeface="+mn-lt"/>
                          <a:cs typeface="Calibri" pitchFamily="34" charset="0"/>
                        </a:rPr>
                        <a:t>II</a:t>
                      </a:r>
                      <a:r>
                        <a:rPr lang="ru-RU" sz="1400" b="0" dirty="0">
                          <a:effectLst/>
                          <a:latin typeface="+mn-lt"/>
                          <a:cs typeface="Calibri" pitchFamily="34" charset="0"/>
                        </a:rPr>
                        <a:t> полугодие)</a:t>
                      </a:r>
                      <a:endParaRPr lang="ru-RU" sz="1400" b="0" dirty="0">
                        <a:effectLst/>
                        <a:latin typeface="+mn-lt"/>
                        <a:ea typeface="Calibri"/>
                        <a:cs typeface="Calibri" pitchFamily="34" charset="0"/>
                      </a:endParaRPr>
                    </a:p>
                  </a:txBody>
                  <a:tcPr marL="28260" marR="28260" marT="0" marB="0"/>
                </a:tc>
                <a:tc>
                  <a:txBody>
                    <a:bodyPr/>
                    <a:lstStyle/>
                    <a:p>
                      <a:pPr algn="ctr"/>
                      <a:r>
                        <a:rPr lang="ru-RU" sz="1400" b="0" dirty="0" smtClean="0">
                          <a:latin typeface="+mn-lt"/>
                        </a:rPr>
                        <a:t>60,5</a:t>
                      </a:r>
                      <a:endParaRPr lang="ru-RU" sz="1400" b="0" dirty="0">
                        <a:latin typeface="+mn-lt"/>
                      </a:endParaRPr>
                    </a:p>
                  </a:txBody>
                  <a:tcPr/>
                </a:tc>
                <a:tc>
                  <a:txBody>
                    <a:bodyPr/>
                    <a:lstStyle/>
                    <a:p>
                      <a:pPr algn="ctr"/>
                      <a:r>
                        <a:rPr lang="ru-RU" sz="1400" b="0" dirty="0" smtClean="0">
                          <a:latin typeface="+mn-lt"/>
                        </a:rPr>
                        <a:t>55,5</a:t>
                      </a:r>
                      <a:endParaRPr lang="ru-RU" sz="1400" b="0" dirty="0">
                        <a:latin typeface="+mn-lt"/>
                      </a:endParaRPr>
                    </a:p>
                  </a:txBody>
                  <a:tcPr/>
                </a:tc>
                <a:tc>
                  <a:txBody>
                    <a:bodyPr/>
                    <a:lstStyle/>
                    <a:p>
                      <a:pPr algn="ctr">
                        <a:lnSpc>
                          <a:spcPct val="115000"/>
                        </a:lnSpc>
                        <a:spcAft>
                          <a:spcPts val="1000"/>
                        </a:spcAft>
                      </a:pPr>
                      <a:r>
                        <a:rPr lang="ru-RU" sz="1400" b="0" dirty="0" smtClean="0">
                          <a:effectLst/>
                        </a:rPr>
                        <a:t>2018 </a:t>
                      </a:r>
                      <a:r>
                        <a:rPr lang="ru-RU" sz="1400" b="0" dirty="0">
                          <a:effectLst/>
                        </a:rPr>
                        <a:t>(I полугодие)</a:t>
                      </a:r>
                      <a:endParaRPr lang="ru-RU" sz="1400" b="0" dirty="0">
                        <a:effectLst/>
                        <a:latin typeface="Times New Roman" panose="02020603050405020304" pitchFamily="18" charset="0"/>
                        <a:ea typeface="Calibri"/>
                        <a:cs typeface="Times New Roman" panose="02020603050405020304" pitchFamily="18" charset="0"/>
                      </a:endParaRPr>
                    </a:p>
                  </a:txBody>
                  <a:tcPr marL="28260" marR="28260" marT="0" marB="0"/>
                </a:tc>
              </a:tr>
              <a:tr h="424469">
                <a:tc>
                  <a:txBody>
                    <a:bodyPr/>
                    <a:lstStyle/>
                    <a:p>
                      <a:pPr algn="ctr">
                        <a:lnSpc>
                          <a:spcPct val="115000"/>
                        </a:lnSpc>
                        <a:spcAft>
                          <a:spcPts val="1000"/>
                        </a:spcAft>
                      </a:pPr>
                      <a:r>
                        <a:rPr lang="ru-RU" sz="1400" b="1" dirty="0" smtClean="0">
                          <a:effectLst/>
                          <a:latin typeface="+mn-lt"/>
                          <a:ea typeface="Calibri"/>
                          <a:cs typeface="Calibri" pitchFamily="34" charset="0"/>
                        </a:rPr>
                        <a:t>2018</a:t>
                      </a:r>
                      <a:endParaRPr lang="ru-RU" sz="1400" b="1" dirty="0">
                        <a:effectLst/>
                        <a:latin typeface="+mn-lt"/>
                        <a:ea typeface="Calibri"/>
                        <a:cs typeface="Calibri" pitchFamily="34" charset="0"/>
                      </a:endParaRPr>
                    </a:p>
                  </a:txBody>
                  <a:tcPr marL="28260" marR="28260" marT="0" marB="0"/>
                </a:tc>
                <a:tc>
                  <a:txBody>
                    <a:bodyPr/>
                    <a:lstStyle/>
                    <a:p>
                      <a:pPr algn="ctr">
                        <a:lnSpc>
                          <a:spcPct val="115000"/>
                        </a:lnSpc>
                        <a:spcAft>
                          <a:spcPts val="1000"/>
                        </a:spcAft>
                      </a:pPr>
                      <a:r>
                        <a:rPr lang="ru-RU" sz="1400" b="0" dirty="0" smtClean="0">
                          <a:effectLst/>
                          <a:latin typeface="+mn-lt"/>
                          <a:cs typeface="Calibri" pitchFamily="34" charset="0"/>
                        </a:rPr>
                        <a:t>1958</a:t>
                      </a:r>
                      <a:endParaRPr lang="ru-RU" sz="1400" b="0" dirty="0">
                        <a:effectLst/>
                        <a:latin typeface="+mn-lt"/>
                        <a:ea typeface="Calibri"/>
                        <a:cs typeface="Calibri" pitchFamily="34" charset="0"/>
                      </a:endParaRPr>
                    </a:p>
                  </a:txBody>
                  <a:tcPr marL="28260" marR="28260" marT="0" marB="0"/>
                </a:tc>
                <a:tc>
                  <a:txBody>
                    <a:bodyPr/>
                    <a:lstStyle/>
                    <a:p>
                      <a:pPr algn="ctr">
                        <a:lnSpc>
                          <a:spcPct val="115000"/>
                        </a:lnSpc>
                        <a:spcAft>
                          <a:spcPts val="1000"/>
                        </a:spcAft>
                      </a:pPr>
                      <a:r>
                        <a:rPr lang="ru-RU" sz="1400" b="0" dirty="0" smtClean="0">
                          <a:effectLst/>
                          <a:latin typeface="+mn-lt"/>
                          <a:cs typeface="Calibri" pitchFamily="34" charset="0"/>
                        </a:rPr>
                        <a:t>1963</a:t>
                      </a:r>
                      <a:endParaRPr lang="ru-RU" sz="1400" b="0" dirty="0">
                        <a:effectLst/>
                        <a:latin typeface="+mn-lt"/>
                        <a:ea typeface="Calibri"/>
                        <a:cs typeface="Calibri" pitchFamily="34" charset="0"/>
                      </a:endParaRPr>
                    </a:p>
                  </a:txBody>
                  <a:tcPr marL="28260" marR="28260" marT="0" marB="0"/>
                </a:tc>
                <a:tc>
                  <a:txBody>
                    <a:bodyPr/>
                    <a:lstStyle/>
                    <a:p>
                      <a:pPr algn="ctr"/>
                      <a:r>
                        <a:rPr lang="ru-RU" sz="1400" b="0" dirty="0" smtClean="0">
                          <a:latin typeface="+mn-lt"/>
                        </a:rPr>
                        <a:t>61</a:t>
                      </a:r>
                      <a:endParaRPr lang="ru-RU" sz="1400" b="0" dirty="0">
                        <a:latin typeface="+mn-lt"/>
                      </a:endParaRPr>
                    </a:p>
                  </a:txBody>
                  <a:tcPr/>
                </a:tc>
                <a:tc>
                  <a:txBody>
                    <a:bodyPr/>
                    <a:lstStyle/>
                    <a:p>
                      <a:pPr algn="ctr"/>
                      <a:r>
                        <a:rPr lang="ru-RU" sz="1400" b="0" dirty="0" smtClean="0">
                          <a:latin typeface="+mn-lt"/>
                        </a:rPr>
                        <a:t>56</a:t>
                      </a:r>
                      <a:endParaRPr lang="ru-RU" sz="1400" b="0" dirty="0">
                        <a:latin typeface="+mn-lt"/>
                      </a:endParaRPr>
                    </a:p>
                  </a:txBody>
                  <a:tcPr/>
                </a:tc>
                <a:tc>
                  <a:txBody>
                    <a:bodyPr/>
                    <a:lstStyle/>
                    <a:p>
                      <a:pPr algn="ctr"/>
                      <a:r>
                        <a:rPr lang="en-US" sz="1400" b="0" dirty="0" smtClean="0"/>
                        <a:t>20</a:t>
                      </a:r>
                      <a:r>
                        <a:rPr lang="ru-RU" sz="1400" b="0" dirty="0" smtClean="0"/>
                        <a:t>19 </a:t>
                      </a:r>
                      <a:endParaRPr lang="ru-RU" sz="1400" b="0" dirty="0" smtClean="0">
                        <a:latin typeface="Times New Roman" panose="02020603050405020304" pitchFamily="18" charset="0"/>
                        <a:cs typeface="Times New Roman" panose="02020603050405020304" pitchFamily="18" charset="0"/>
                      </a:endParaRPr>
                    </a:p>
                  </a:txBody>
                  <a:tcPr marL="28260" marR="28260" marT="0" marB="0"/>
                </a:tc>
              </a:tr>
              <a:tr h="363955">
                <a:tc rowSpan="2">
                  <a:txBody>
                    <a:bodyPr/>
                    <a:lstStyle/>
                    <a:p>
                      <a:pPr algn="ctr">
                        <a:lnSpc>
                          <a:spcPct val="115000"/>
                        </a:lnSpc>
                        <a:spcAft>
                          <a:spcPts val="1000"/>
                        </a:spcAft>
                      </a:pPr>
                      <a:r>
                        <a:rPr lang="ru-RU" sz="1400" b="1" dirty="0" smtClean="0">
                          <a:effectLst/>
                          <a:latin typeface="+mn-lt"/>
                          <a:ea typeface="Calibri"/>
                          <a:cs typeface="Calibri" pitchFamily="34" charset="0"/>
                        </a:rPr>
                        <a:t>2019</a:t>
                      </a:r>
                      <a:endParaRPr lang="ru-RU" sz="1400" b="1" dirty="0">
                        <a:effectLst/>
                        <a:latin typeface="+mn-lt"/>
                        <a:ea typeface="Calibri"/>
                        <a:cs typeface="Calibri" pitchFamily="34" charset="0"/>
                      </a:endParaRPr>
                    </a:p>
                  </a:txBody>
                  <a:tcPr marL="28260" marR="28260" marT="0" marB="0"/>
                </a:tc>
                <a:tc>
                  <a:txBody>
                    <a:bodyPr/>
                    <a:lstStyle/>
                    <a:p>
                      <a:pPr algn="ctr">
                        <a:lnSpc>
                          <a:spcPct val="115000"/>
                        </a:lnSpc>
                        <a:spcAft>
                          <a:spcPts val="1000"/>
                        </a:spcAft>
                      </a:pPr>
                      <a:r>
                        <a:rPr lang="ru-RU" sz="1400" b="0" dirty="0" smtClean="0">
                          <a:effectLst/>
                          <a:latin typeface="+mn-lt"/>
                          <a:cs typeface="Calibri" pitchFamily="34" charset="0"/>
                        </a:rPr>
                        <a:t>1959(</a:t>
                      </a:r>
                      <a:r>
                        <a:rPr lang="en-US" sz="1400" b="0" dirty="0">
                          <a:effectLst/>
                          <a:latin typeface="+mn-lt"/>
                          <a:cs typeface="Calibri" pitchFamily="34" charset="0"/>
                        </a:rPr>
                        <a:t>I</a:t>
                      </a:r>
                      <a:r>
                        <a:rPr lang="ru-RU" sz="1400" b="0" dirty="0">
                          <a:effectLst/>
                          <a:latin typeface="+mn-lt"/>
                          <a:cs typeface="Calibri" pitchFamily="34" charset="0"/>
                        </a:rPr>
                        <a:t> полугодие)</a:t>
                      </a:r>
                      <a:endParaRPr lang="ru-RU" sz="1400" b="0" dirty="0">
                        <a:effectLst/>
                        <a:latin typeface="+mn-lt"/>
                        <a:ea typeface="Calibri"/>
                        <a:cs typeface="Calibri" pitchFamily="34" charset="0"/>
                      </a:endParaRPr>
                    </a:p>
                  </a:txBody>
                  <a:tcPr marL="28260" marR="28260" marT="0" marB="0"/>
                </a:tc>
                <a:tc>
                  <a:txBody>
                    <a:bodyPr/>
                    <a:lstStyle/>
                    <a:p>
                      <a:pPr algn="ctr">
                        <a:lnSpc>
                          <a:spcPct val="115000"/>
                        </a:lnSpc>
                        <a:spcAft>
                          <a:spcPts val="1000"/>
                        </a:spcAft>
                      </a:pPr>
                      <a:r>
                        <a:rPr lang="ru-RU" sz="1400" b="0" dirty="0" smtClean="0">
                          <a:effectLst/>
                          <a:latin typeface="+mn-lt"/>
                          <a:cs typeface="Calibri" pitchFamily="34" charset="0"/>
                        </a:rPr>
                        <a:t>1964 </a:t>
                      </a:r>
                      <a:r>
                        <a:rPr lang="ru-RU" sz="1400" b="0" dirty="0">
                          <a:effectLst/>
                          <a:latin typeface="+mn-lt"/>
                          <a:cs typeface="Calibri" pitchFamily="34" charset="0"/>
                        </a:rPr>
                        <a:t>(</a:t>
                      </a:r>
                      <a:r>
                        <a:rPr lang="en-US" sz="1400" b="0" dirty="0">
                          <a:effectLst/>
                          <a:latin typeface="+mn-lt"/>
                          <a:cs typeface="Calibri" pitchFamily="34" charset="0"/>
                        </a:rPr>
                        <a:t>I</a:t>
                      </a:r>
                      <a:r>
                        <a:rPr lang="ru-RU" sz="1400" b="0" dirty="0">
                          <a:effectLst/>
                          <a:latin typeface="+mn-lt"/>
                          <a:cs typeface="Calibri" pitchFamily="34" charset="0"/>
                        </a:rPr>
                        <a:t> полугодие)</a:t>
                      </a:r>
                      <a:endParaRPr lang="ru-RU" sz="1400" b="0" dirty="0">
                        <a:effectLst/>
                        <a:latin typeface="+mn-lt"/>
                        <a:ea typeface="Calibri"/>
                        <a:cs typeface="Calibri" pitchFamily="34" charset="0"/>
                      </a:endParaRPr>
                    </a:p>
                  </a:txBody>
                  <a:tcPr marL="28260" marR="28260" marT="0" marB="0"/>
                </a:tc>
                <a:tc>
                  <a:txBody>
                    <a:bodyPr/>
                    <a:lstStyle/>
                    <a:p>
                      <a:pPr algn="ctr"/>
                      <a:r>
                        <a:rPr lang="ru-RU" sz="1400" b="0" dirty="0" smtClean="0">
                          <a:latin typeface="+mn-lt"/>
                        </a:rPr>
                        <a:t>61,5</a:t>
                      </a:r>
                      <a:endParaRPr lang="ru-RU" sz="1400" b="0" dirty="0">
                        <a:latin typeface="+mn-lt"/>
                      </a:endParaRPr>
                    </a:p>
                  </a:txBody>
                  <a:tcPr/>
                </a:tc>
                <a:tc>
                  <a:txBody>
                    <a:bodyPr/>
                    <a:lstStyle/>
                    <a:p>
                      <a:pPr algn="ctr"/>
                      <a:r>
                        <a:rPr lang="ru-RU" sz="1400" b="0" dirty="0" smtClean="0">
                          <a:latin typeface="+mn-lt"/>
                        </a:rPr>
                        <a:t>56,5</a:t>
                      </a:r>
                      <a:endParaRPr lang="ru-RU" sz="1400" b="0" dirty="0">
                        <a:latin typeface="+mn-lt"/>
                      </a:endParaRPr>
                    </a:p>
                  </a:txBody>
                  <a:tcPr/>
                </a:tc>
                <a:tc>
                  <a:txBody>
                    <a:bodyPr/>
                    <a:lstStyle/>
                    <a:p>
                      <a:pPr algn="ctr">
                        <a:lnSpc>
                          <a:spcPct val="115000"/>
                        </a:lnSpc>
                        <a:spcAft>
                          <a:spcPts val="1000"/>
                        </a:spcAft>
                      </a:pPr>
                      <a:r>
                        <a:rPr lang="ru-RU" sz="1400" b="0" dirty="0" smtClean="0">
                          <a:effectLst/>
                        </a:rPr>
                        <a:t>2020 (</a:t>
                      </a:r>
                      <a:r>
                        <a:rPr lang="en-US" sz="1400" b="0" dirty="0">
                          <a:effectLst/>
                        </a:rPr>
                        <a:t>II </a:t>
                      </a:r>
                      <a:r>
                        <a:rPr lang="ru-RU" sz="1400" b="0" dirty="0" smtClean="0">
                          <a:effectLst/>
                        </a:rPr>
                        <a:t>полугодие</a:t>
                      </a:r>
                      <a:r>
                        <a:rPr lang="ru-RU" sz="1400" b="0" dirty="0">
                          <a:effectLst/>
                        </a:rPr>
                        <a:t>)</a:t>
                      </a:r>
                      <a:endParaRPr lang="ru-RU" sz="1400" b="0" dirty="0">
                        <a:effectLst/>
                        <a:latin typeface="Times New Roman" panose="02020603050405020304" pitchFamily="18" charset="0"/>
                        <a:ea typeface="Calibri"/>
                        <a:cs typeface="Times New Roman" panose="02020603050405020304" pitchFamily="18" charset="0"/>
                      </a:endParaRPr>
                    </a:p>
                  </a:txBody>
                  <a:tcPr marL="28260" marR="28260" marT="0" marB="0"/>
                </a:tc>
              </a:tr>
              <a:tr h="301895">
                <a:tc vMerge="1">
                  <a:txBody>
                    <a:bodyPr/>
                    <a:lstStyle/>
                    <a:p>
                      <a:pPr algn="ctr">
                        <a:lnSpc>
                          <a:spcPct val="115000"/>
                        </a:lnSpc>
                        <a:spcAft>
                          <a:spcPts val="1000"/>
                        </a:spcAft>
                      </a:pPr>
                      <a:endParaRPr lang="ru-RU" sz="1400" b="1" dirty="0">
                        <a:effectLst/>
                        <a:latin typeface="+mn-lt"/>
                        <a:ea typeface="Calibri"/>
                        <a:cs typeface="Calibri" pitchFamily="34" charset="0"/>
                      </a:endParaRPr>
                    </a:p>
                  </a:txBody>
                  <a:tcPr marL="28260" marR="28260" marT="0" marB="0"/>
                </a:tc>
                <a:tc>
                  <a:txBody>
                    <a:bodyPr/>
                    <a:lstStyle/>
                    <a:p>
                      <a:pPr algn="ctr">
                        <a:lnSpc>
                          <a:spcPct val="115000"/>
                        </a:lnSpc>
                        <a:spcAft>
                          <a:spcPts val="1000"/>
                        </a:spcAft>
                      </a:pPr>
                      <a:r>
                        <a:rPr lang="ru-RU" sz="1400" b="0" dirty="0" smtClean="0">
                          <a:effectLst/>
                          <a:latin typeface="+mn-lt"/>
                          <a:cs typeface="Calibri" pitchFamily="34" charset="0"/>
                        </a:rPr>
                        <a:t>1959 (</a:t>
                      </a:r>
                      <a:r>
                        <a:rPr lang="en-US" sz="1400" b="0" dirty="0">
                          <a:effectLst/>
                          <a:latin typeface="+mn-lt"/>
                          <a:cs typeface="Calibri" pitchFamily="34" charset="0"/>
                        </a:rPr>
                        <a:t>II</a:t>
                      </a:r>
                      <a:r>
                        <a:rPr lang="ru-RU" sz="1400" b="0" dirty="0">
                          <a:effectLst/>
                          <a:latin typeface="+mn-lt"/>
                          <a:cs typeface="Calibri" pitchFamily="34" charset="0"/>
                        </a:rPr>
                        <a:t> полугодие)</a:t>
                      </a:r>
                      <a:endParaRPr lang="ru-RU" sz="1400" b="0" dirty="0">
                        <a:effectLst/>
                        <a:latin typeface="+mn-lt"/>
                        <a:ea typeface="Calibri"/>
                        <a:cs typeface="Calibri" pitchFamily="34" charset="0"/>
                      </a:endParaRPr>
                    </a:p>
                  </a:txBody>
                  <a:tcPr marL="28260" marR="2826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0" dirty="0" smtClean="0">
                          <a:latin typeface="+mn-lt"/>
                          <a:cs typeface="Calibri" pitchFamily="34" charset="0"/>
                        </a:rPr>
                        <a:t>1964 </a:t>
                      </a:r>
                      <a:r>
                        <a:rPr lang="ru-RU" sz="1400" b="0" dirty="0" smtClean="0">
                          <a:effectLst/>
                          <a:latin typeface="+mn-lt"/>
                          <a:cs typeface="Calibri" pitchFamily="34" charset="0"/>
                        </a:rPr>
                        <a:t>(</a:t>
                      </a:r>
                      <a:r>
                        <a:rPr lang="en-US" sz="1400" b="0" dirty="0" smtClean="0">
                          <a:effectLst/>
                          <a:latin typeface="+mn-lt"/>
                          <a:cs typeface="Calibri" pitchFamily="34" charset="0"/>
                        </a:rPr>
                        <a:t>II</a:t>
                      </a:r>
                      <a:r>
                        <a:rPr lang="ru-RU" sz="1400" b="0" dirty="0" smtClean="0">
                          <a:effectLst/>
                          <a:latin typeface="+mn-lt"/>
                          <a:cs typeface="Calibri" pitchFamily="34" charset="0"/>
                        </a:rPr>
                        <a:t> полугодие)</a:t>
                      </a:r>
                    </a:p>
                  </a:txBody>
                  <a:tcPr marL="37679" marR="37679" marT="18840" marB="18840"/>
                </a:tc>
                <a:tc>
                  <a:txBody>
                    <a:bodyPr/>
                    <a:lstStyle/>
                    <a:p>
                      <a:pPr algn="ctr"/>
                      <a:r>
                        <a:rPr lang="ru-RU" sz="1400" b="0" dirty="0" smtClean="0">
                          <a:latin typeface="+mn-lt"/>
                        </a:rPr>
                        <a:t>61,5</a:t>
                      </a:r>
                      <a:endParaRPr lang="ru-RU" sz="1400" b="0" dirty="0">
                        <a:latin typeface="+mn-lt"/>
                      </a:endParaRPr>
                    </a:p>
                  </a:txBody>
                  <a:tcPr/>
                </a:tc>
                <a:tc>
                  <a:txBody>
                    <a:bodyPr/>
                    <a:lstStyle/>
                    <a:p>
                      <a:pPr algn="ctr"/>
                      <a:r>
                        <a:rPr lang="ru-RU" sz="1400" b="0" dirty="0" smtClean="0">
                          <a:latin typeface="+mn-lt"/>
                        </a:rPr>
                        <a:t>56,5</a:t>
                      </a:r>
                      <a:endParaRPr lang="ru-RU" sz="1400" b="0" dirty="0">
                        <a:latin typeface="+mn-lt"/>
                      </a:endParaRPr>
                    </a:p>
                  </a:txBody>
                  <a:tcPr/>
                </a:tc>
                <a:tc>
                  <a:txBody>
                    <a:bodyPr/>
                    <a:lstStyle/>
                    <a:p>
                      <a:pPr algn="ctr">
                        <a:lnSpc>
                          <a:spcPct val="115000"/>
                        </a:lnSpc>
                        <a:spcAft>
                          <a:spcPts val="1000"/>
                        </a:spcAft>
                      </a:pPr>
                      <a:r>
                        <a:rPr lang="ru-RU" sz="1400" b="0" dirty="0" smtClean="0">
                          <a:effectLst/>
                        </a:rPr>
                        <a:t>2021 </a:t>
                      </a:r>
                      <a:r>
                        <a:rPr lang="ru-RU" sz="1400" b="0" dirty="0">
                          <a:effectLst/>
                        </a:rPr>
                        <a:t>(I полугодие)</a:t>
                      </a:r>
                      <a:endParaRPr lang="ru-RU" sz="1400" b="0" dirty="0">
                        <a:effectLst/>
                        <a:latin typeface="Times New Roman" panose="02020603050405020304" pitchFamily="18" charset="0"/>
                        <a:ea typeface="Calibri"/>
                        <a:cs typeface="Times New Roman" panose="02020603050405020304" pitchFamily="18" charset="0"/>
                      </a:endParaRPr>
                    </a:p>
                  </a:txBody>
                  <a:tcPr marL="28260" marR="28260" marT="0" marB="0"/>
                </a:tc>
              </a:tr>
              <a:tr h="308469">
                <a:tc>
                  <a:txBody>
                    <a:bodyPr/>
                    <a:lstStyle/>
                    <a:p>
                      <a:pPr algn="ctr">
                        <a:lnSpc>
                          <a:spcPct val="115000"/>
                        </a:lnSpc>
                        <a:spcAft>
                          <a:spcPts val="1000"/>
                        </a:spcAft>
                      </a:pPr>
                      <a:r>
                        <a:rPr lang="ru-RU" sz="1400" b="1" dirty="0" smtClean="0">
                          <a:effectLst/>
                          <a:latin typeface="+mn-lt"/>
                          <a:ea typeface="Calibri"/>
                          <a:cs typeface="Calibri" pitchFamily="34" charset="0"/>
                        </a:rPr>
                        <a:t>2020</a:t>
                      </a:r>
                      <a:endParaRPr lang="ru-RU" sz="1400" b="1" dirty="0">
                        <a:effectLst/>
                        <a:latin typeface="+mn-lt"/>
                        <a:ea typeface="Calibri"/>
                        <a:cs typeface="Calibri" pitchFamily="34" charset="0"/>
                      </a:endParaRPr>
                    </a:p>
                  </a:txBody>
                  <a:tcPr marL="28260" marR="28260" marT="0" marB="0"/>
                </a:tc>
                <a:tc>
                  <a:txBody>
                    <a:bodyPr/>
                    <a:lstStyle/>
                    <a:p>
                      <a:pPr algn="ctr">
                        <a:lnSpc>
                          <a:spcPct val="115000"/>
                        </a:lnSpc>
                        <a:spcAft>
                          <a:spcPts val="1000"/>
                        </a:spcAft>
                      </a:pPr>
                      <a:r>
                        <a:rPr lang="ru-RU" sz="1400" b="0" dirty="0" smtClean="0">
                          <a:effectLst/>
                          <a:latin typeface="+mn-lt"/>
                          <a:cs typeface="Calibri" pitchFamily="34" charset="0"/>
                        </a:rPr>
                        <a:t>1960</a:t>
                      </a:r>
                      <a:endParaRPr lang="ru-RU" sz="1400" b="0" dirty="0">
                        <a:effectLst/>
                        <a:latin typeface="+mn-lt"/>
                        <a:ea typeface="Calibri"/>
                        <a:cs typeface="Calibri" pitchFamily="34" charset="0"/>
                      </a:endParaRPr>
                    </a:p>
                  </a:txBody>
                  <a:tcPr marL="28260" marR="28260" marT="0" marB="0"/>
                </a:tc>
                <a:tc>
                  <a:txBody>
                    <a:bodyPr/>
                    <a:lstStyle/>
                    <a:p>
                      <a:pPr algn="ctr">
                        <a:lnSpc>
                          <a:spcPct val="115000"/>
                        </a:lnSpc>
                        <a:spcAft>
                          <a:spcPts val="1000"/>
                        </a:spcAft>
                      </a:pPr>
                      <a:r>
                        <a:rPr lang="ru-RU" sz="1400" b="0" dirty="0" smtClean="0">
                          <a:effectLst/>
                          <a:latin typeface="+mn-lt"/>
                          <a:cs typeface="Calibri" pitchFamily="34" charset="0"/>
                        </a:rPr>
                        <a:t>1965</a:t>
                      </a:r>
                      <a:endParaRPr lang="ru-RU" sz="1400" b="0" dirty="0">
                        <a:effectLst/>
                        <a:latin typeface="+mn-lt"/>
                        <a:ea typeface="Calibri"/>
                        <a:cs typeface="Calibri" pitchFamily="34" charset="0"/>
                      </a:endParaRPr>
                    </a:p>
                  </a:txBody>
                  <a:tcPr marL="28260" marR="28260" marT="0" marB="0"/>
                </a:tc>
                <a:tc>
                  <a:txBody>
                    <a:bodyPr/>
                    <a:lstStyle/>
                    <a:p>
                      <a:pPr algn="ctr"/>
                      <a:r>
                        <a:rPr lang="ru-RU" sz="1400" b="0" dirty="0" smtClean="0">
                          <a:latin typeface="+mn-lt"/>
                        </a:rPr>
                        <a:t>62</a:t>
                      </a:r>
                      <a:endParaRPr lang="ru-RU" sz="1400" b="0" dirty="0">
                        <a:latin typeface="+mn-lt"/>
                      </a:endParaRPr>
                    </a:p>
                  </a:txBody>
                  <a:tcPr/>
                </a:tc>
                <a:tc>
                  <a:txBody>
                    <a:bodyPr/>
                    <a:lstStyle/>
                    <a:p>
                      <a:pPr algn="ctr"/>
                      <a:r>
                        <a:rPr lang="ru-RU" sz="1400" b="0" dirty="0" smtClean="0">
                          <a:latin typeface="+mn-lt"/>
                        </a:rPr>
                        <a:t>57</a:t>
                      </a:r>
                      <a:endParaRPr lang="ru-RU" sz="1400" b="0" dirty="0">
                        <a:latin typeface="+mn-lt"/>
                      </a:endParaRPr>
                    </a:p>
                  </a:txBody>
                  <a:tcPr/>
                </a:tc>
                <a:tc>
                  <a:txBody>
                    <a:bodyPr/>
                    <a:lstStyle/>
                    <a:p>
                      <a:pPr algn="ctr"/>
                      <a:r>
                        <a:rPr lang="en-US" sz="1400" b="0" dirty="0" smtClean="0"/>
                        <a:t>20</a:t>
                      </a:r>
                      <a:r>
                        <a:rPr lang="ru-RU" sz="1400" b="0" dirty="0" smtClean="0"/>
                        <a:t>22 </a:t>
                      </a:r>
                      <a:endParaRPr lang="ru-RU" sz="1400" b="0" dirty="0" smtClean="0">
                        <a:latin typeface="Times New Roman" panose="02020603050405020304" pitchFamily="18" charset="0"/>
                        <a:cs typeface="Times New Roman" panose="02020603050405020304" pitchFamily="18" charset="0"/>
                      </a:endParaRPr>
                    </a:p>
                  </a:txBody>
                  <a:tcPr marL="28260" marR="28260" marT="0" marB="0"/>
                </a:tc>
              </a:tr>
              <a:tr h="342212">
                <a:tc>
                  <a:txBody>
                    <a:bodyPr/>
                    <a:lstStyle/>
                    <a:p>
                      <a:pPr algn="ctr">
                        <a:lnSpc>
                          <a:spcPct val="115000"/>
                        </a:lnSpc>
                        <a:spcAft>
                          <a:spcPts val="1000"/>
                        </a:spcAft>
                      </a:pPr>
                      <a:r>
                        <a:rPr lang="ru-RU" sz="1400" b="1" dirty="0" smtClean="0">
                          <a:effectLst/>
                          <a:latin typeface="+mn-lt"/>
                          <a:ea typeface="Calibri"/>
                          <a:cs typeface="Calibri" pitchFamily="34" charset="0"/>
                        </a:rPr>
                        <a:t>2021</a:t>
                      </a:r>
                      <a:endParaRPr lang="ru-RU" sz="1400" b="1" dirty="0">
                        <a:effectLst/>
                        <a:latin typeface="+mn-lt"/>
                        <a:ea typeface="Calibri"/>
                        <a:cs typeface="Calibri" pitchFamily="34" charset="0"/>
                      </a:endParaRPr>
                    </a:p>
                  </a:txBody>
                  <a:tcPr marL="28260" marR="28260" marT="0" marB="0"/>
                </a:tc>
                <a:tc>
                  <a:txBody>
                    <a:bodyPr/>
                    <a:lstStyle/>
                    <a:p>
                      <a:pPr algn="ctr">
                        <a:lnSpc>
                          <a:spcPct val="115000"/>
                        </a:lnSpc>
                        <a:spcAft>
                          <a:spcPts val="1000"/>
                        </a:spcAft>
                      </a:pPr>
                      <a:r>
                        <a:rPr lang="ru-RU" sz="1400" b="0" dirty="0" smtClean="0">
                          <a:effectLst/>
                          <a:latin typeface="+mn-lt"/>
                          <a:cs typeface="Calibri" pitchFamily="34" charset="0"/>
                        </a:rPr>
                        <a:t>1961</a:t>
                      </a:r>
                      <a:endParaRPr lang="ru-RU" sz="1400" b="0" dirty="0">
                        <a:effectLst/>
                        <a:latin typeface="+mn-lt"/>
                        <a:ea typeface="Calibri"/>
                        <a:cs typeface="Calibri" pitchFamily="34" charset="0"/>
                      </a:endParaRPr>
                    </a:p>
                  </a:txBody>
                  <a:tcPr marL="28260" marR="28260" marT="0" marB="0"/>
                </a:tc>
                <a:tc>
                  <a:txBody>
                    <a:bodyPr/>
                    <a:lstStyle/>
                    <a:p>
                      <a:pPr algn="ctr">
                        <a:lnSpc>
                          <a:spcPct val="115000"/>
                        </a:lnSpc>
                        <a:spcAft>
                          <a:spcPts val="1000"/>
                        </a:spcAft>
                      </a:pPr>
                      <a:r>
                        <a:rPr lang="ru-RU" sz="1400" b="0" dirty="0" smtClean="0">
                          <a:effectLst/>
                          <a:latin typeface="+mn-lt"/>
                          <a:cs typeface="Calibri" pitchFamily="34" charset="0"/>
                        </a:rPr>
                        <a:t>1966</a:t>
                      </a:r>
                      <a:endParaRPr lang="ru-RU" sz="1400" b="0" dirty="0">
                        <a:effectLst/>
                        <a:latin typeface="+mn-lt"/>
                        <a:ea typeface="Calibri"/>
                        <a:cs typeface="Calibri" pitchFamily="34" charset="0"/>
                      </a:endParaRPr>
                    </a:p>
                  </a:txBody>
                  <a:tcPr marL="28260" marR="28260" marT="0" marB="0"/>
                </a:tc>
                <a:tc>
                  <a:txBody>
                    <a:bodyPr/>
                    <a:lstStyle/>
                    <a:p>
                      <a:pPr algn="ctr"/>
                      <a:r>
                        <a:rPr lang="ru-RU" sz="1400" b="0" dirty="0" smtClean="0">
                          <a:latin typeface="+mn-lt"/>
                        </a:rPr>
                        <a:t>63</a:t>
                      </a:r>
                      <a:endParaRPr lang="ru-RU" sz="1400" b="0" dirty="0">
                        <a:latin typeface="+mn-lt"/>
                      </a:endParaRPr>
                    </a:p>
                  </a:txBody>
                  <a:tcPr/>
                </a:tc>
                <a:tc>
                  <a:txBody>
                    <a:bodyPr/>
                    <a:lstStyle/>
                    <a:p>
                      <a:pPr algn="ctr"/>
                      <a:r>
                        <a:rPr lang="ru-RU" sz="1400" b="0" dirty="0" smtClean="0">
                          <a:latin typeface="+mn-lt"/>
                        </a:rPr>
                        <a:t>58</a:t>
                      </a:r>
                      <a:endParaRPr lang="ru-RU" sz="1400" b="0" dirty="0">
                        <a:latin typeface="+mn-lt"/>
                      </a:endParaRPr>
                    </a:p>
                  </a:txBody>
                  <a:tcPr/>
                </a:tc>
                <a:tc>
                  <a:txBody>
                    <a:bodyPr/>
                    <a:lstStyle/>
                    <a:p>
                      <a:pPr algn="ctr"/>
                      <a:r>
                        <a:rPr lang="ru-RU" sz="1400" b="0" dirty="0" smtClean="0">
                          <a:latin typeface="+mn-lt"/>
                        </a:rPr>
                        <a:t>2024</a:t>
                      </a:r>
                      <a:endParaRPr lang="ru-RU" sz="1400" b="0" dirty="0">
                        <a:latin typeface="+mn-lt"/>
                      </a:endParaRPr>
                    </a:p>
                  </a:txBody>
                  <a:tcPr/>
                </a:tc>
              </a:tr>
              <a:tr h="317108">
                <a:tc>
                  <a:txBody>
                    <a:bodyPr/>
                    <a:lstStyle/>
                    <a:p>
                      <a:pPr algn="ctr">
                        <a:lnSpc>
                          <a:spcPct val="115000"/>
                        </a:lnSpc>
                        <a:spcAft>
                          <a:spcPts val="1000"/>
                        </a:spcAft>
                      </a:pPr>
                      <a:r>
                        <a:rPr lang="ru-RU" sz="1400" b="1" dirty="0" smtClean="0">
                          <a:effectLst/>
                          <a:latin typeface="+mn-lt"/>
                          <a:ea typeface="Calibri"/>
                          <a:cs typeface="Calibri" pitchFamily="34" charset="0"/>
                        </a:rPr>
                        <a:t>2022</a:t>
                      </a:r>
                      <a:endParaRPr lang="ru-RU" sz="1400" b="1" dirty="0">
                        <a:effectLst/>
                        <a:latin typeface="+mn-lt"/>
                        <a:ea typeface="Calibri"/>
                        <a:cs typeface="Calibri" pitchFamily="34" charset="0"/>
                      </a:endParaRPr>
                    </a:p>
                  </a:txBody>
                  <a:tcPr marL="28260" marR="28260" marT="0" marB="0"/>
                </a:tc>
                <a:tc>
                  <a:txBody>
                    <a:bodyPr/>
                    <a:lstStyle/>
                    <a:p>
                      <a:pPr algn="ctr">
                        <a:lnSpc>
                          <a:spcPct val="115000"/>
                        </a:lnSpc>
                        <a:spcAft>
                          <a:spcPts val="1000"/>
                        </a:spcAft>
                      </a:pPr>
                      <a:r>
                        <a:rPr lang="ru-RU" sz="1400" b="0" dirty="0" smtClean="0">
                          <a:effectLst/>
                          <a:latin typeface="+mn-lt"/>
                          <a:cs typeface="Calibri" pitchFamily="34" charset="0"/>
                        </a:rPr>
                        <a:t>1962</a:t>
                      </a:r>
                      <a:endParaRPr lang="ru-RU" sz="1400" b="0" dirty="0">
                        <a:effectLst/>
                        <a:latin typeface="+mn-lt"/>
                        <a:ea typeface="Calibri"/>
                        <a:cs typeface="Calibri" pitchFamily="34" charset="0"/>
                      </a:endParaRPr>
                    </a:p>
                  </a:txBody>
                  <a:tcPr marL="28260" marR="28260" marT="0" marB="0"/>
                </a:tc>
                <a:tc>
                  <a:txBody>
                    <a:bodyPr/>
                    <a:lstStyle/>
                    <a:p>
                      <a:pPr algn="ctr">
                        <a:lnSpc>
                          <a:spcPct val="115000"/>
                        </a:lnSpc>
                        <a:spcAft>
                          <a:spcPts val="1000"/>
                        </a:spcAft>
                      </a:pPr>
                      <a:r>
                        <a:rPr lang="ru-RU" sz="1400" b="0" dirty="0" smtClean="0">
                          <a:effectLst/>
                          <a:latin typeface="+mn-lt"/>
                          <a:cs typeface="Calibri" pitchFamily="34" charset="0"/>
                        </a:rPr>
                        <a:t>1967</a:t>
                      </a:r>
                      <a:endParaRPr lang="ru-RU" sz="1400" b="0" dirty="0">
                        <a:effectLst/>
                        <a:latin typeface="+mn-lt"/>
                        <a:ea typeface="Calibri"/>
                        <a:cs typeface="Calibri" pitchFamily="34" charset="0"/>
                      </a:endParaRPr>
                    </a:p>
                  </a:txBody>
                  <a:tcPr marL="28260" marR="28260" marT="0" marB="0"/>
                </a:tc>
                <a:tc>
                  <a:txBody>
                    <a:bodyPr/>
                    <a:lstStyle/>
                    <a:p>
                      <a:pPr algn="ctr"/>
                      <a:r>
                        <a:rPr lang="ru-RU" sz="1400" b="0" dirty="0" smtClean="0">
                          <a:latin typeface="+mn-lt"/>
                        </a:rPr>
                        <a:t>64</a:t>
                      </a:r>
                      <a:endParaRPr lang="ru-RU" sz="1400" b="0" dirty="0">
                        <a:latin typeface="+mn-lt"/>
                      </a:endParaRPr>
                    </a:p>
                  </a:txBody>
                  <a:tcPr/>
                </a:tc>
                <a:tc>
                  <a:txBody>
                    <a:bodyPr/>
                    <a:lstStyle/>
                    <a:p>
                      <a:pPr algn="ctr"/>
                      <a:r>
                        <a:rPr lang="ru-RU" sz="1400" b="0" dirty="0" smtClean="0">
                          <a:latin typeface="+mn-lt"/>
                        </a:rPr>
                        <a:t>59</a:t>
                      </a:r>
                      <a:endParaRPr lang="ru-RU" sz="1400" b="0" dirty="0">
                        <a:latin typeface="+mn-lt"/>
                      </a:endParaRPr>
                    </a:p>
                  </a:txBody>
                  <a:tcPr/>
                </a:tc>
                <a:tc>
                  <a:txBody>
                    <a:bodyPr/>
                    <a:lstStyle/>
                    <a:p>
                      <a:pPr algn="ctr"/>
                      <a:r>
                        <a:rPr lang="ru-RU" sz="1400" b="0" dirty="0" smtClean="0">
                          <a:latin typeface="+mn-lt"/>
                        </a:rPr>
                        <a:t>2026</a:t>
                      </a:r>
                      <a:endParaRPr lang="ru-RU" sz="1400" b="0" dirty="0">
                        <a:latin typeface="+mn-lt"/>
                      </a:endParaRPr>
                    </a:p>
                  </a:txBody>
                  <a:tcPr/>
                </a:tc>
              </a:tr>
              <a:tr h="424469">
                <a:tc>
                  <a:txBody>
                    <a:bodyPr/>
                    <a:lstStyle/>
                    <a:p>
                      <a:pPr algn="ctr"/>
                      <a:r>
                        <a:rPr lang="ru-RU" sz="1400" b="1" dirty="0" smtClean="0">
                          <a:latin typeface="+mn-lt"/>
                          <a:cs typeface="Calibri" pitchFamily="34" charset="0"/>
                        </a:rPr>
                        <a:t>2023</a:t>
                      </a:r>
                      <a:endParaRPr lang="ru-RU" sz="1400" b="1" dirty="0">
                        <a:latin typeface="+mn-lt"/>
                        <a:cs typeface="Calibri" pitchFamily="34" charset="0"/>
                      </a:endParaRPr>
                    </a:p>
                  </a:txBody>
                  <a:tcPr/>
                </a:tc>
                <a:tc>
                  <a:txBody>
                    <a:bodyPr/>
                    <a:lstStyle/>
                    <a:p>
                      <a:pPr algn="ctr"/>
                      <a:r>
                        <a:rPr lang="ru-RU" sz="1400" b="0" dirty="0" smtClean="0">
                          <a:latin typeface="+mn-lt"/>
                          <a:cs typeface="Calibri" pitchFamily="34" charset="0"/>
                        </a:rPr>
                        <a:t>1963</a:t>
                      </a:r>
                      <a:endParaRPr lang="ru-RU" sz="1400" b="0" dirty="0">
                        <a:latin typeface="+mn-lt"/>
                        <a:cs typeface="Calibri" pitchFamily="34" charset="0"/>
                      </a:endParaRPr>
                    </a:p>
                  </a:txBody>
                  <a:tcPr/>
                </a:tc>
                <a:tc>
                  <a:txBody>
                    <a:bodyPr/>
                    <a:lstStyle/>
                    <a:p>
                      <a:pPr algn="ctr"/>
                      <a:r>
                        <a:rPr lang="ru-RU" sz="1400" b="0" dirty="0" smtClean="0">
                          <a:latin typeface="+mn-lt"/>
                          <a:cs typeface="Calibri" pitchFamily="34" charset="0"/>
                        </a:rPr>
                        <a:t>1968</a:t>
                      </a:r>
                      <a:endParaRPr lang="ru-RU" sz="1400" b="0" dirty="0">
                        <a:latin typeface="+mn-lt"/>
                        <a:cs typeface="Calibri" pitchFamily="34" charset="0"/>
                      </a:endParaRPr>
                    </a:p>
                  </a:txBody>
                  <a:tcPr/>
                </a:tc>
                <a:tc>
                  <a:txBody>
                    <a:bodyPr/>
                    <a:lstStyle/>
                    <a:p>
                      <a:pPr algn="ctr"/>
                      <a:r>
                        <a:rPr lang="ru-RU" sz="1400" b="0" dirty="0" smtClean="0">
                          <a:latin typeface="+mn-lt"/>
                        </a:rPr>
                        <a:t>65</a:t>
                      </a:r>
                      <a:endParaRPr lang="ru-RU" sz="1400" b="0" dirty="0">
                        <a:latin typeface="+mn-lt"/>
                      </a:endParaRPr>
                    </a:p>
                  </a:txBody>
                  <a:tcPr/>
                </a:tc>
                <a:tc>
                  <a:txBody>
                    <a:bodyPr/>
                    <a:lstStyle/>
                    <a:p>
                      <a:pPr algn="ctr"/>
                      <a:r>
                        <a:rPr lang="ru-RU" sz="1400" b="0" dirty="0" smtClean="0">
                          <a:latin typeface="+mn-lt"/>
                        </a:rPr>
                        <a:t>60</a:t>
                      </a:r>
                      <a:endParaRPr lang="ru-RU" sz="1400" b="0" dirty="0">
                        <a:latin typeface="+mn-lt"/>
                      </a:endParaRPr>
                    </a:p>
                  </a:txBody>
                  <a:tcPr/>
                </a:tc>
                <a:tc>
                  <a:txBody>
                    <a:bodyPr/>
                    <a:lstStyle/>
                    <a:p>
                      <a:pPr algn="ctr"/>
                      <a:r>
                        <a:rPr lang="ru-RU" sz="1400" b="0" dirty="0" smtClean="0">
                          <a:latin typeface="+mn-lt"/>
                        </a:rPr>
                        <a:t>2028</a:t>
                      </a:r>
                      <a:endParaRPr lang="ru-RU" sz="1400" b="0" dirty="0">
                        <a:latin typeface="+mn-lt"/>
                      </a:endParaRPr>
                    </a:p>
                  </a:txBody>
                  <a:tcPr/>
                </a:tc>
              </a:tr>
              <a:tr h="308469">
                <a:tc>
                  <a:txBody>
                    <a:bodyPr/>
                    <a:lstStyle/>
                    <a:p>
                      <a:pPr algn="ctr"/>
                      <a:r>
                        <a:rPr lang="ru-RU" sz="1400" b="1" dirty="0" smtClean="0">
                          <a:latin typeface="+mn-lt"/>
                          <a:cs typeface="Calibri" pitchFamily="34" charset="0"/>
                        </a:rPr>
                        <a:t>2024</a:t>
                      </a:r>
                      <a:endParaRPr lang="ru-RU" sz="1400" b="1" dirty="0">
                        <a:latin typeface="+mn-lt"/>
                        <a:cs typeface="Calibri" pitchFamily="34" charset="0"/>
                      </a:endParaRPr>
                    </a:p>
                  </a:txBody>
                  <a:tcPr/>
                </a:tc>
                <a:tc>
                  <a:txBody>
                    <a:bodyPr/>
                    <a:lstStyle/>
                    <a:p>
                      <a:pPr algn="ctr"/>
                      <a:endParaRPr lang="ru-RU" sz="1400" b="0" dirty="0">
                        <a:latin typeface="+mn-lt"/>
                        <a:cs typeface="Calibri" pitchFamily="34" charset="0"/>
                      </a:endParaRPr>
                    </a:p>
                  </a:txBody>
                  <a:tcPr/>
                </a:tc>
                <a:tc>
                  <a:txBody>
                    <a:bodyPr/>
                    <a:lstStyle/>
                    <a:p>
                      <a:pPr algn="ctr"/>
                      <a:r>
                        <a:rPr lang="ru-RU" sz="1400" b="0" dirty="0" smtClean="0">
                          <a:latin typeface="+mn-lt"/>
                          <a:cs typeface="Calibri" pitchFamily="34" charset="0"/>
                        </a:rPr>
                        <a:t>1969</a:t>
                      </a:r>
                      <a:endParaRPr lang="ru-RU" sz="1400" b="0" dirty="0">
                        <a:latin typeface="+mn-lt"/>
                        <a:cs typeface="Calibri" pitchFamily="34" charset="0"/>
                      </a:endParaRPr>
                    </a:p>
                  </a:txBody>
                  <a:tcPr/>
                </a:tc>
                <a:tc>
                  <a:txBody>
                    <a:bodyPr/>
                    <a:lstStyle/>
                    <a:p>
                      <a:pPr algn="ctr"/>
                      <a:endParaRPr lang="ru-RU" sz="1400" b="0" dirty="0">
                        <a:latin typeface="+mn-lt"/>
                      </a:endParaRPr>
                    </a:p>
                  </a:txBody>
                  <a:tcPr/>
                </a:tc>
                <a:tc>
                  <a:txBody>
                    <a:bodyPr/>
                    <a:lstStyle/>
                    <a:p>
                      <a:pPr algn="ctr"/>
                      <a:r>
                        <a:rPr lang="ru-RU" sz="1400" b="0" dirty="0" smtClean="0">
                          <a:latin typeface="+mn-lt"/>
                        </a:rPr>
                        <a:t>61</a:t>
                      </a:r>
                      <a:endParaRPr lang="ru-RU" sz="1400" b="0" dirty="0">
                        <a:latin typeface="+mn-lt"/>
                      </a:endParaRPr>
                    </a:p>
                  </a:txBody>
                  <a:tcPr/>
                </a:tc>
                <a:tc>
                  <a:txBody>
                    <a:bodyPr/>
                    <a:lstStyle/>
                    <a:p>
                      <a:pPr algn="ctr"/>
                      <a:r>
                        <a:rPr lang="ru-RU" sz="1400" b="0" dirty="0" smtClean="0">
                          <a:latin typeface="+mn-lt"/>
                        </a:rPr>
                        <a:t>2030</a:t>
                      </a:r>
                      <a:endParaRPr lang="ru-RU" sz="1400" b="0" dirty="0">
                        <a:latin typeface="+mn-lt"/>
                      </a:endParaRPr>
                    </a:p>
                  </a:txBody>
                  <a:tcPr/>
                </a:tc>
              </a:tr>
              <a:tr h="322935">
                <a:tc>
                  <a:txBody>
                    <a:bodyPr/>
                    <a:lstStyle/>
                    <a:p>
                      <a:pPr algn="ctr"/>
                      <a:r>
                        <a:rPr lang="ru-RU" sz="1400" b="1" dirty="0" smtClean="0">
                          <a:latin typeface="+mn-lt"/>
                          <a:cs typeface="Calibri" pitchFamily="34" charset="0"/>
                        </a:rPr>
                        <a:t>2025</a:t>
                      </a:r>
                      <a:endParaRPr lang="ru-RU" sz="1400" b="1" dirty="0">
                        <a:latin typeface="+mn-lt"/>
                        <a:cs typeface="Calibri" pitchFamily="34" charset="0"/>
                      </a:endParaRPr>
                    </a:p>
                  </a:txBody>
                  <a:tcPr/>
                </a:tc>
                <a:tc>
                  <a:txBody>
                    <a:bodyPr/>
                    <a:lstStyle/>
                    <a:p>
                      <a:pPr algn="ctr"/>
                      <a:endParaRPr lang="ru-RU" sz="1400" b="0" dirty="0">
                        <a:latin typeface="+mn-lt"/>
                        <a:cs typeface="Calibri" pitchFamily="34" charset="0"/>
                      </a:endParaRPr>
                    </a:p>
                  </a:txBody>
                  <a:tcPr/>
                </a:tc>
                <a:tc>
                  <a:txBody>
                    <a:bodyPr/>
                    <a:lstStyle/>
                    <a:p>
                      <a:pPr algn="ctr"/>
                      <a:r>
                        <a:rPr lang="ru-RU" sz="1400" b="0" dirty="0" smtClean="0">
                          <a:latin typeface="+mn-lt"/>
                          <a:cs typeface="Calibri" pitchFamily="34" charset="0"/>
                        </a:rPr>
                        <a:t>1970</a:t>
                      </a:r>
                      <a:endParaRPr lang="ru-RU" sz="1400" b="0" dirty="0">
                        <a:latin typeface="+mn-lt"/>
                        <a:cs typeface="Calibri" pitchFamily="34" charset="0"/>
                      </a:endParaRPr>
                    </a:p>
                  </a:txBody>
                  <a:tcPr/>
                </a:tc>
                <a:tc>
                  <a:txBody>
                    <a:bodyPr/>
                    <a:lstStyle/>
                    <a:p>
                      <a:pPr algn="ctr"/>
                      <a:endParaRPr lang="ru-RU" sz="1400" b="0" dirty="0">
                        <a:latin typeface="+mn-lt"/>
                      </a:endParaRPr>
                    </a:p>
                  </a:txBody>
                  <a:tcPr/>
                </a:tc>
                <a:tc>
                  <a:txBody>
                    <a:bodyPr/>
                    <a:lstStyle/>
                    <a:p>
                      <a:pPr algn="ctr"/>
                      <a:r>
                        <a:rPr lang="ru-RU" sz="1400" b="0" dirty="0" smtClean="0">
                          <a:latin typeface="+mn-lt"/>
                        </a:rPr>
                        <a:t>62</a:t>
                      </a:r>
                      <a:endParaRPr lang="ru-RU" sz="1400" b="0" dirty="0">
                        <a:latin typeface="+mn-lt"/>
                      </a:endParaRPr>
                    </a:p>
                  </a:txBody>
                  <a:tcPr/>
                </a:tc>
                <a:tc>
                  <a:txBody>
                    <a:bodyPr/>
                    <a:lstStyle/>
                    <a:p>
                      <a:pPr algn="ctr"/>
                      <a:r>
                        <a:rPr lang="ru-RU" sz="1400" b="0" dirty="0" smtClean="0">
                          <a:latin typeface="+mn-lt"/>
                        </a:rPr>
                        <a:t>2032</a:t>
                      </a:r>
                      <a:endParaRPr lang="ru-RU" sz="1400" b="0" dirty="0">
                        <a:latin typeface="+mn-lt"/>
                      </a:endParaRPr>
                    </a:p>
                  </a:txBody>
                  <a:tcPr/>
                </a:tc>
              </a:tr>
              <a:tr h="424469">
                <a:tc>
                  <a:txBody>
                    <a:bodyPr/>
                    <a:lstStyle/>
                    <a:p>
                      <a:pPr algn="ctr"/>
                      <a:r>
                        <a:rPr lang="ru-RU" sz="1400" b="1" dirty="0" smtClean="0">
                          <a:latin typeface="+mn-lt"/>
                          <a:cs typeface="Calibri" pitchFamily="34" charset="0"/>
                        </a:rPr>
                        <a:t>2026</a:t>
                      </a:r>
                      <a:endParaRPr lang="ru-RU" sz="1400" b="1" dirty="0">
                        <a:latin typeface="+mn-lt"/>
                        <a:cs typeface="Calibri" pitchFamily="34" charset="0"/>
                      </a:endParaRPr>
                    </a:p>
                  </a:txBody>
                  <a:tcPr/>
                </a:tc>
                <a:tc>
                  <a:txBody>
                    <a:bodyPr/>
                    <a:lstStyle/>
                    <a:p>
                      <a:pPr algn="ctr"/>
                      <a:endParaRPr lang="ru-RU" sz="1400" b="0" dirty="0">
                        <a:latin typeface="+mn-lt"/>
                        <a:cs typeface="Calibri" pitchFamily="34" charset="0"/>
                      </a:endParaRPr>
                    </a:p>
                  </a:txBody>
                  <a:tcPr/>
                </a:tc>
                <a:tc>
                  <a:txBody>
                    <a:bodyPr/>
                    <a:lstStyle/>
                    <a:p>
                      <a:pPr algn="ctr"/>
                      <a:r>
                        <a:rPr lang="ru-RU" sz="1400" b="0" dirty="0" smtClean="0">
                          <a:latin typeface="+mn-lt"/>
                          <a:cs typeface="Calibri" pitchFamily="34" charset="0"/>
                        </a:rPr>
                        <a:t>1971</a:t>
                      </a:r>
                      <a:endParaRPr lang="ru-RU" sz="1400" b="0" dirty="0">
                        <a:latin typeface="+mn-lt"/>
                        <a:cs typeface="Calibri" pitchFamily="34" charset="0"/>
                      </a:endParaRPr>
                    </a:p>
                  </a:txBody>
                  <a:tcPr/>
                </a:tc>
                <a:tc>
                  <a:txBody>
                    <a:bodyPr/>
                    <a:lstStyle/>
                    <a:p>
                      <a:pPr algn="ctr"/>
                      <a:endParaRPr lang="ru-RU" sz="1400" b="0" dirty="0">
                        <a:latin typeface="+mn-lt"/>
                      </a:endParaRPr>
                    </a:p>
                  </a:txBody>
                  <a:tcPr/>
                </a:tc>
                <a:tc>
                  <a:txBody>
                    <a:bodyPr/>
                    <a:lstStyle/>
                    <a:p>
                      <a:pPr algn="ctr"/>
                      <a:r>
                        <a:rPr lang="ru-RU" sz="1400" b="0" dirty="0" smtClean="0">
                          <a:latin typeface="+mn-lt"/>
                        </a:rPr>
                        <a:t>63</a:t>
                      </a:r>
                      <a:endParaRPr lang="ru-RU" sz="1400" b="0" dirty="0">
                        <a:latin typeface="+mn-lt"/>
                      </a:endParaRPr>
                    </a:p>
                  </a:txBody>
                  <a:tcPr/>
                </a:tc>
                <a:tc>
                  <a:txBody>
                    <a:bodyPr/>
                    <a:lstStyle/>
                    <a:p>
                      <a:pPr algn="ctr"/>
                      <a:r>
                        <a:rPr lang="ru-RU" sz="1400" b="0" dirty="0" smtClean="0">
                          <a:latin typeface="+mn-lt"/>
                        </a:rPr>
                        <a:t>2034</a:t>
                      </a:r>
                      <a:endParaRPr lang="ru-RU" sz="1400" b="0" dirty="0">
                        <a:latin typeface="+mn-lt"/>
                      </a:endParaRPr>
                    </a:p>
                  </a:txBody>
                  <a:tcPr/>
                </a:tc>
              </a:tr>
            </a:tbl>
          </a:graphicData>
        </a:graphic>
      </p:graphicFrame>
    </p:spTree>
    <p:extLst>
      <p:ext uri="{BB962C8B-B14F-4D97-AF65-F5344CB8AC3E}">
        <p14:creationId xmlns:p14="http://schemas.microsoft.com/office/powerpoint/2010/main" val="2638131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1566863" y="2095500"/>
            <a:ext cx="18415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ru-RU" altLang="ru-RU" sz="600">
                <a:latin typeface="Arial" charset="0"/>
              </a:rPr>
              <a:t/>
            </a:r>
            <a:br>
              <a:rPr lang="ru-RU" altLang="ru-RU" sz="600">
                <a:latin typeface="Arial" charset="0"/>
              </a:rPr>
            </a:br>
            <a:endParaRPr lang="ru-RU" altLang="ru-RU">
              <a:latin typeface="Arial" charset="0"/>
            </a:endParaRPr>
          </a:p>
          <a:p>
            <a:endParaRPr lang="ru-RU" altLang="ru-RU">
              <a:latin typeface="Arial" charset="0"/>
            </a:endParaRPr>
          </a:p>
        </p:txBody>
      </p:sp>
      <p:sp>
        <p:nvSpPr>
          <p:cNvPr id="39939" name="Rectangle 3"/>
          <p:cNvSpPr>
            <a:spLocks noChangeArrowheads="1"/>
          </p:cNvSpPr>
          <p:nvPr/>
        </p:nvSpPr>
        <p:spPr bwMode="auto">
          <a:xfrm>
            <a:off x="525463" y="695376"/>
            <a:ext cx="8351837"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0215" algn="ctr">
              <a:lnSpc>
                <a:spcPct val="150000"/>
              </a:lnSpc>
              <a:spcAft>
                <a:spcPts val="0"/>
              </a:spcAft>
              <a:defRPr/>
            </a:pPr>
            <a:r>
              <a:rPr lang="ru-RU" sz="2400" b="1" u="heavy" dirty="0" smtClean="0">
                <a:solidFill>
                  <a:schemeClr val="accent1"/>
                </a:solidFill>
                <a:uFill>
                  <a:solidFill>
                    <a:schemeClr val="accent1"/>
                  </a:solidFill>
                </a:uFill>
                <a:ea typeface="Calibri"/>
                <a:cs typeface="Times New Roman" panose="02020603050405020304" pitchFamily="18" charset="0"/>
              </a:rPr>
              <a:t>Федеральный закон от 23.05.2016 № 143-ФЗ </a:t>
            </a:r>
          </a:p>
          <a:p>
            <a:pPr indent="450215" algn="ctr">
              <a:spcAft>
                <a:spcPts val="0"/>
              </a:spcAft>
              <a:defRPr/>
            </a:pPr>
            <a:r>
              <a:rPr lang="ru-RU" sz="2400" b="1" u="heavy" dirty="0" smtClean="0">
                <a:uFill>
                  <a:solidFill>
                    <a:srgbClr val="FF0000"/>
                  </a:solidFill>
                </a:uFill>
                <a:ea typeface="Calibri"/>
                <a:cs typeface="Times New Roman" panose="02020603050405020304" pitchFamily="18" charset="0"/>
              </a:rPr>
              <a:t>Дополнение пункта 2 части 10 статьи  22 </a:t>
            </a:r>
          </a:p>
          <a:p>
            <a:pPr indent="450215" algn="ctr">
              <a:spcAft>
                <a:spcPts val="0"/>
              </a:spcAft>
              <a:defRPr/>
            </a:pPr>
            <a:r>
              <a:rPr lang="ru-RU" sz="2400" b="1" u="heavy" dirty="0" smtClean="0">
                <a:uFill>
                  <a:solidFill>
                    <a:srgbClr val="FF0000"/>
                  </a:solidFill>
                </a:uFill>
                <a:ea typeface="Calibri"/>
                <a:cs typeface="Times New Roman" panose="02020603050405020304" pitchFamily="18" charset="0"/>
              </a:rPr>
              <a:t>Закона от 28.12.2013 № 400-ФЗ</a:t>
            </a:r>
          </a:p>
          <a:p>
            <a:pPr indent="450215" algn="just">
              <a:spcAft>
                <a:spcPts val="0"/>
              </a:spcAft>
              <a:defRPr/>
            </a:pPr>
            <a:endParaRPr lang="ru-RU" sz="2400" b="1" dirty="0" smtClean="0">
              <a:ea typeface="Calibri"/>
              <a:cs typeface="Times New Roman" panose="02020603050405020304" pitchFamily="18" charset="0"/>
            </a:endParaRPr>
          </a:p>
          <a:p>
            <a:pPr indent="450215" algn="just">
              <a:spcAft>
                <a:spcPts val="0"/>
              </a:spcAft>
              <a:defRPr/>
            </a:pPr>
            <a:r>
              <a:rPr lang="ru-RU" sz="2400" b="1" dirty="0" smtClean="0">
                <a:ea typeface="Calibri"/>
                <a:cs typeface="Times New Roman" panose="02020603050405020304" pitchFamily="18" charset="0"/>
              </a:rPr>
              <a:t>Срок установления пенсии по инвалидности госслужащим определяется с учетом приложения № 5 к части 1.1. статьи 8 Закона </a:t>
            </a:r>
            <a:r>
              <a:rPr lang="ru-RU" sz="2400" b="1" dirty="0">
                <a:ea typeface="Calibri"/>
                <a:cs typeface="Times New Roman" panose="02020603050405020304" pitchFamily="18" charset="0"/>
              </a:rPr>
              <a:t>от 28.12.2013 № </a:t>
            </a:r>
            <a:r>
              <a:rPr lang="ru-RU" sz="2400" b="1" dirty="0" smtClean="0">
                <a:ea typeface="Calibri"/>
                <a:cs typeface="Times New Roman" panose="02020603050405020304" pitchFamily="18" charset="0"/>
              </a:rPr>
              <a:t>400-ФЗ.</a:t>
            </a:r>
          </a:p>
          <a:p>
            <a:pPr indent="450215" algn="just">
              <a:spcAft>
                <a:spcPts val="0"/>
              </a:spcAft>
              <a:defRPr/>
            </a:pPr>
            <a:endParaRPr lang="ru-RU" sz="2400" b="1" dirty="0">
              <a:ea typeface="Calibri"/>
              <a:cs typeface="Times New Roman" panose="02020603050405020304" pitchFamily="18" charset="0"/>
            </a:endParaRPr>
          </a:p>
          <a:p>
            <a:pPr indent="450215" algn="just">
              <a:spcAft>
                <a:spcPts val="0"/>
              </a:spcAft>
              <a:defRPr/>
            </a:pPr>
            <a:r>
              <a:rPr lang="ru-RU" sz="2400" b="1" dirty="0" smtClean="0">
                <a:ea typeface="Calibri"/>
                <a:cs typeface="Times New Roman" panose="02020603050405020304" pitchFamily="18" charset="0"/>
              </a:rPr>
              <a:t> </a:t>
            </a:r>
            <a:r>
              <a:rPr lang="ru-RU" sz="2400" b="1" dirty="0">
                <a:ea typeface="Calibri"/>
                <a:cs typeface="Times New Roman" panose="02020603050405020304" pitchFamily="18" charset="0"/>
              </a:rPr>
              <a:t>При </a:t>
            </a:r>
            <a:r>
              <a:rPr lang="ru-RU" sz="2400" b="1" dirty="0" err="1" smtClean="0">
                <a:ea typeface="Calibri"/>
                <a:cs typeface="Times New Roman" panose="02020603050405020304" pitchFamily="18" charset="0"/>
              </a:rPr>
              <a:t>беззаявительном</a:t>
            </a:r>
            <a:r>
              <a:rPr lang="ru-RU" sz="2400" b="1" dirty="0" smtClean="0">
                <a:ea typeface="Calibri"/>
                <a:cs typeface="Times New Roman" panose="02020603050405020304" pitchFamily="18" charset="0"/>
              </a:rPr>
              <a:t> переводе  госслужащих по достижении возраста, указанного в приложении № 5 к Закону от 28.12.2013 № 400-ФЗ со страховой пенсии по инвалидности на страховую пенсию по старости ее размер не может быть меньше размера ранее получаемой пенсии</a:t>
            </a:r>
          </a:p>
        </p:txBody>
      </p:sp>
      <p:sp>
        <p:nvSpPr>
          <p:cNvPr id="2" name="Номер слайда 1"/>
          <p:cNvSpPr>
            <a:spLocks noGrp="1"/>
          </p:cNvSpPr>
          <p:nvPr>
            <p:ph type="sldNum" sz="quarter" idx="12"/>
          </p:nvPr>
        </p:nvSpPr>
        <p:spPr/>
        <p:txBody>
          <a:bodyPr/>
          <a:lstStyle/>
          <a:p>
            <a:pPr>
              <a:defRPr/>
            </a:pPr>
            <a:fld id="{5C332E8E-D1DC-4C09-ACE9-8E2EFF6399B5}" type="slidenum">
              <a:rPr lang="ru-RU" altLang="ru-RU" smtClean="0"/>
              <a:pPr>
                <a:defRPr/>
              </a:pPr>
              <a:t>5</a:t>
            </a:fld>
            <a:endParaRPr lang="ru-RU" altLang="ru-RU"/>
          </a:p>
        </p:txBody>
      </p:sp>
    </p:spTree>
    <p:extLst>
      <p:ext uri="{BB962C8B-B14F-4D97-AF65-F5344CB8AC3E}">
        <p14:creationId xmlns:p14="http://schemas.microsoft.com/office/powerpoint/2010/main" val="1883114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1566863" y="2095500"/>
            <a:ext cx="18415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ru-RU" altLang="ru-RU" sz="600">
                <a:solidFill>
                  <a:prstClr val="black"/>
                </a:solidFill>
                <a:latin typeface="Arial" charset="0"/>
              </a:rPr>
              <a:t/>
            </a:r>
            <a:br>
              <a:rPr lang="ru-RU" altLang="ru-RU" sz="600">
                <a:solidFill>
                  <a:prstClr val="black"/>
                </a:solidFill>
                <a:latin typeface="Arial" charset="0"/>
              </a:rPr>
            </a:br>
            <a:endParaRPr lang="ru-RU" altLang="ru-RU">
              <a:solidFill>
                <a:prstClr val="black"/>
              </a:solidFill>
              <a:latin typeface="Arial" charset="0"/>
            </a:endParaRPr>
          </a:p>
          <a:p>
            <a:endParaRPr lang="ru-RU" altLang="ru-RU">
              <a:solidFill>
                <a:prstClr val="black"/>
              </a:solidFill>
              <a:latin typeface="Arial" charset="0"/>
            </a:endParaRPr>
          </a:p>
        </p:txBody>
      </p:sp>
      <p:sp>
        <p:nvSpPr>
          <p:cNvPr id="40963" name="Rectangle 3"/>
          <p:cNvSpPr>
            <a:spLocks noChangeArrowheads="1"/>
          </p:cNvSpPr>
          <p:nvPr/>
        </p:nvSpPr>
        <p:spPr bwMode="auto">
          <a:xfrm>
            <a:off x="214282" y="433196"/>
            <a:ext cx="8708231" cy="7786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ru-RU" sz="2000" b="1" u="sng" dirty="0" smtClean="0">
                <a:solidFill>
                  <a:schemeClr val="accent6"/>
                </a:solidFill>
              </a:rPr>
              <a:t>Статья </a:t>
            </a:r>
            <a:r>
              <a:rPr lang="ru-RU" sz="2000" b="1" u="sng" dirty="0">
                <a:solidFill>
                  <a:schemeClr val="accent6"/>
                </a:solidFill>
              </a:rPr>
              <a:t>8 Закон от 28.12.2013 № </a:t>
            </a:r>
            <a:r>
              <a:rPr lang="ru-RU" sz="2000" b="1" u="sng" dirty="0" smtClean="0">
                <a:solidFill>
                  <a:schemeClr val="accent6"/>
                </a:solidFill>
              </a:rPr>
              <a:t>400-ФЗ (в редакции Федерального закона  от 03.10.2018 № 350-ФЗ)</a:t>
            </a:r>
          </a:p>
          <a:p>
            <a:r>
              <a:rPr lang="ru-RU" sz="2000" b="1" u="sng" dirty="0" smtClean="0">
                <a:solidFill>
                  <a:schemeClr val="accent6"/>
                </a:solidFill>
              </a:rPr>
              <a:t> </a:t>
            </a:r>
            <a:r>
              <a:rPr lang="ru-RU" sz="2000" b="1" u="sng" dirty="0">
                <a:solidFill>
                  <a:schemeClr val="accent6"/>
                </a:solidFill>
              </a:rPr>
              <a:t>Условия назначения страховой пенсии по старости</a:t>
            </a:r>
          </a:p>
          <a:p>
            <a:pPr algn="just"/>
            <a:r>
              <a:rPr lang="ru-RU" sz="2000" b="1" dirty="0" smtClean="0"/>
              <a:t>1.1</a:t>
            </a:r>
            <a:r>
              <a:rPr lang="ru-RU" sz="2000" b="1" dirty="0"/>
              <a:t>. Лицам, замещающим государственные должности Российской Федерации и замещаемые на постоянной основе государственные должности субъектов Российской Федерации (далее - государственные должности), замещаемые на постоянной основе муниципальные должности (далее - муниципальные должности), должности государственной гражданской службы Российской Федерации и должности муниципальной службы (далее - должности государственной гражданской и муниципальной службы), </a:t>
            </a:r>
            <a:r>
              <a:rPr lang="ru-RU" sz="2000" b="1" u="sng" dirty="0">
                <a:solidFill>
                  <a:srgbClr val="FF0000"/>
                </a:solidFill>
              </a:rPr>
              <a:t>страховая пенсия по старости назначается по достижении ими в соответствующем году возраста, указанного </a:t>
            </a:r>
            <a:r>
              <a:rPr lang="ru-RU" sz="2000" b="1" u="sng" dirty="0" smtClean="0">
                <a:solidFill>
                  <a:srgbClr val="FF0000"/>
                </a:solidFill>
              </a:rPr>
              <a:t>в приложении 5</a:t>
            </a:r>
            <a:r>
              <a:rPr lang="ru-RU" sz="2000" b="1" dirty="0" smtClean="0"/>
              <a:t> к  настоящему Закону.</a:t>
            </a:r>
          </a:p>
          <a:p>
            <a:pPr algn="just"/>
            <a:endParaRPr lang="ru-RU" sz="2000" b="1" dirty="0" smtClean="0"/>
          </a:p>
          <a:p>
            <a:pPr algn="just"/>
            <a:r>
              <a:rPr lang="ru-RU" sz="2000" b="1" dirty="0" smtClean="0"/>
              <a:t>1.2. Лицам, имеющим страховой стаж не менее 42 и 37 (лет соответственно мужчины и женщины), страховая пенсия по старости может назначаться на 24 месяца ранее достижения возраста, предусмотренного частями 1 и 1.1 настоящей статьи, но не ранее достижения возраста 60 и 55 лет (соответственно мужчины и женщины). </a:t>
            </a:r>
          </a:p>
          <a:p>
            <a:pPr algn="just"/>
            <a:endParaRPr lang="ru-RU" sz="2000" b="1" dirty="0" smtClean="0"/>
          </a:p>
          <a:p>
            <a:pPr algn="just"/>
            <a:endParaRPr lang="ru-RU" sz="2000" b="1" dirty="0" smtClean="0"/>
          </a:p>
          <a:p>
            <a:pPr algn="just"/>
            <a:endParaRPr lang="ru-RU" sz="2000" b="1" dirty="0" smtClean="0"/>
          </a:p>
          <a:p>
            <a:pPr algn="just"/>
            <a:endParaRPr lang="ru-RU" sz="2000" b="1" dirty="0" smtClean="0"/>
          </a:p>
          <a:p>
            <a:pPr algn="just"/>
            <a:endParaRPr lang="ru-RU" sz="2000" b="1" dirty="0" smtClean="0"/>
          </a:p>
          <a:p>
            <a:pPr algn="just"/>
            <a:endParaRPr lang="ru-RU" sz="2000" b="1" dirty="0" smtClean="0"/>
          </a:p>
        </p:txBody>
      </p:sp>
      <p:sp>
        <p:nvSpPr>
          <p:cNvPr id="2" name="Номер слайда 1"/>
          <p:cNvSpPr>
            <a:spLocks noGrp="1"/>
          </p:cNvSpPr>
          <p:nvPr>
            <p:ph type="sldNum" sz="quarter" idx="12"/>
          </p:nvPr>
        </p:nvSpPr>
        <p:spPr/>
        <p:txBody>
          <a:bodyPr/>
          <a:lstStyle/>
          <a:p>
            <a:pPr>
              <a:defRPr/>
            </a:pPr>
            <a:endParaRPr lang="ru-RU" altLang="ru-RU" dirty="0"/>
          </a:p>
        </p:txBody>
      </p:sp>
    </p:spTree>
    <p:extLst>
      <p:ext uri="{BB962C8B-B14F-4D97-AF65-F5344CB8AC3E}">
        <p14:creationId xmlns:p14="http://schemas.microsoft.com/office/powerpoint/2010/main" val="3061747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Стрелка вниз 8"/>
          <p:cNvSpPr/>
          <p:nvPr/>
        </p:nvSpPr>
        <p:spPr>
          <a:xfrm rot="16200000">
            <a:off x="2364577" y="2135961"/>
            <a:ext cx="3771903" cy="1928826"/>
          </a:xfrm>
          <a:prstGeom prst="downArrow">
            <a:avLst/>
          </a:prstGeom>
          <a:gradFill flip="none" rotWithShape="1">
            <a:gsLst>
              <a:gs pos="0">
                <a:schemeClr val="accent1">
                  <a:gamma/>
                  <a:tint val="53725"/>
                  <a:invGamma/>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0" y="0"/>
            <a:ext cx="9144000" cy="830997"/>
          </a:xfrm>
          <a:prstGeom prst="rect">
            <a:avLst/>
          </a:prstGeom>
        </p:spPr>
        <p:txBody>
          <a:bodyPr wrap="square">
            <a:spAutoFit/>
          </a:bodyPr>
          <a:lstStyle/>
          <a:p>
            <a:pPr algn="ctr"/>
            <a:r>
              <a:rPr lang="ru-RU" sz="2400" b="1" dirty="0" smtClean="0">
                <a:solidFill>
                  <a:schemeClr val="accent1">
                    <a:lumMod val="75000"/>
                  </a:schemeClr>
                </a:solidFill>
              </a:rPr>
              <a:t>Увеличение </a:t>
            </a:r>
            <a:r>
              <a:rPr lang="ru-RU" sz="2400" b="1" dirty="0">
                <a:solidFill>
                  <a:schemeClr val="accent1">
                    <a:lumMod val="75000"/>
                  </a:schemeClr>
                </a:solidFill>
              </a:rPr>
              <a:t>пенсионного </a:t>
            </a:r>
            <a:r>
              <a:rPr lang="ru-RU" sz="2400" b="1" dirty="0" smtClean="0">
                <a:solidFill>
                  <a:schemeClr val="accent1">
                    <a:lumMod val="75000"/>
                  </a:schemeClr>
                </a:solidFill>
              </a:rPr>
              <a:t>возраста для </a:t>
            </a:r>
            <a:r>
              <a:rPr lang="ru-RU" sz="2400" b="1" dirty="0">
                <a:solidFill>
                  <a:schemeClr val="accent1">
                    <a:lumMod val="75000"/>
                  </a:schemeClr>
                </a:solidFill>
              </a:rPr>
              <a:t>лиц, замещающих государственные должности</a:t>
            </a:r>
          </a:p>
        </p:txBody>
      </p:sp>
      <p:pic>
        <p:nvPicPr>
          <p:cNvPr id="5" name="Picture 26" descr="20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2910" y="1428736"/>
            <a:ext cx="1536700" cy="129698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14282" y="2571744"/>
            <a:ext cx="3000396" cy="2308324"/>
          </a:xfrm>
          <a:prstGeom prst="rect">
            <a:avLst/>
          </a:prstGeom>
          <a:noFill/>
        </p:spPr>
        <p:txBody>
          <a:bodyPr wrap="square" rtlCol="0">
            <a:spAutoFit/>
          </a:bodyPr>
          <a:lstStyle/>
          <a:p>
            <a:pPr marL="0" lvl="1" indent="0">
              <a:spcBef>
                <a:spcPct val="0"/>
              </a:spcBef>
              <a:buClr>
                <a:srgbClr val="9BBB59"/>
              </a:buClr>
              <a:buSzPct val="95000"/>
              <a:buFont typeface="Wingdings 2" pitchFamily="18" charset="2"/>
              <a:buNone/>
              <a:defRPr/>
            </a:pPr>
            <a:r>
              <a:rPr lang="ru-RU" dirty="0" smtClean="0"/>
              <a:t>Документы о замещавшихся (замещаемых) в период с 01.01.2017 должностях (п.123</a:t>
            </a:r>
            <a:r>
              <a:rPr lang="ru-RU" altLang="ru-RU" dirty="0" smtClean="0"/>
              <a:t>Переченядокументов, необходимых для установления пенсии … </a:t>
            </a:r>
          </a:p>
          <a:p>
            <a:pPr marL="0" lvl="1" indent="0">
              <a:spcBef>
                <a:spcPct val="0"/>
              </a:spcBef>
              <a:buClr>
                <a:srgbClr val="9BBB59"/>
              </a:buClr>
              <a:buSzPct val="95000"/>
              <a:buFont typeface="Wingdings 2" pitchFamily="18" charset="2"/>
              <a:buNone/>
              <a:defRPr/>
            </a:pPr>
            <a:r>
              <a:rPr lang="ru-RU" altLang="ru-RU" dirty="0" smtClean="0"/>
              <a:t>от 28.11.2014 № 958н:</a:t>
            </a:r>
          </a:p>
          <a:p>
            <a:pPr algn="ctr"/>
            <a:endParaRPr lang="ru-RU" dirty="0"/>
          </a:p>
        </p:txBody>
      </p:sp>
      <p:sp>
        <p:nvSpPr>
          <p:cNvPr id="8" name="Скругленный прямоугольник 7"/>
          <p:cNvSpPr/>
          <p:nvPr/>
        </p:nvSpPr>
        <p:spPr>
          <a:xfrm>
            <a:off x="257110" y="1428737"/>
            <a:ext cx="2814692" cy="35004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5133974" y="1447979"/>
            <a:ext cx="4010025" cy="3416320"/>
          </a:xfrm>
          <a:prstGeom prst="rect">
            <a:avLst/>
          </a:prstGeom>
          <a:noFill/>
        </p:spPr>
        <p:txBody>
          <a:bodyPr wrap="square" rtlCol="0">
            <a:spAutoFit/>
          </a:bodyPr>
          <a:lstStyle/>
          <a:p>
            <a:pPr marL="285750" indent="-285750">
              <a:buFont typeface="Wingdings" panose="05000000000000000000" pitchFamily="2" charset="2"/>
              <a:buChar char="þ"/>
            </a:pPr>
            <a:r>
              <a:rPr lang="ru-RU" sz="2400" dirty="0" smtClean="0"/>
              <a:t>Выписка из ИЛС</a:t>
            </a:r>
          </a:p>
          <a:p>
            <a:pPr marL="285750" indent="-285750">
              <a:buFont typeface="Wingdings" panose="05000000000000000000" pitchFamily="2" charset="2"/>
              <a:buChar char="þ"/>
            </a:pPr>
            <a:r>
              <a:rPr lang="ru-RU" sz="2400" dirty="0" smtClean="0"/>
              <a:t>Трудовая книжка</a:t>
            </a:r>
          </a:p>
          <a:p>
            <a:pPr marL="285750" indent="-285750">
              <a:buFont typeface="Wingdings" panose="05000000000000000000" pitchFamily="2" charset="2"/>
              <a:buChar char="þ"/>
            </a:pPr>
            <a:r>
              <a:rPr lang="ru-RU" sz="2400" dirty="0" smtClean="0"/>
              <a:t>Копия приказа (выписка из приказа)</a:t>
            </a:r>
          </a:p>
          <a:p>
            <a:pPr marL="285750" indent="-285750">
              <a:buFont typeface="Wingdings" panose="05000000000000000000" pitchFamily="2" charset="2"/>
              <a:buChar char="þ"/>
            </a:pPr>
            <a:r>
              <a:rPr lang="ru-RU" sz="2400" dirty="0" smtClean="0"/>
              <a:t>Копия решения (распоряжения)</a:t>
            </a:r>
          </a:p>
          <a:p>
            <a:pPr marL="285750" indent="-285750">
              <a:buFont typeface="Wingdings" panose="05000000000000000000" pitchFamily="2" charset="2"/>
              <a:buChar char="þ"/>
            </a:pPr>
            <a:r>
              <a:rPr lang="ru-RU" sz="2400" dirty="0" smtClean="0"/>
              <a:t>Иной документ, выданный в установленном порядке</a:t>
            </a:r>
            <a:endParaRPr lang="ru-RU" sz="2400" dirty="0"/>
          </a:p>
        </p:txBody>
      </p:sp>
      <p:sp>
        <p:nvSpPr>
          <p:cNvPr id="11" name="Прямоугольник 10"/>
          <p:cNvSpPr/>
          <p:nvPr/>
        </p:nvSpPr>
        <p:spPr>
          <a:xfrm>
            <a:off x="1895474" y="6057155"/>
            <a:ext cx="5667375" cy="769441"/>
          </a:xfrm>
          <a:prstGeom prst="rect">
            <a:avLst/>
          </a:prstGeom>
        </p:spPr>
        <p:txBody>
          <a:bodyPr wrap="square">
            <a:spAutoFit/>
          </a:bodyPr>
          <a:lstStyle/>
          <a:p>
            <a:pPr algn="ctr"/>
            <a:r>
              <a:rPr lang="ru-RU" sz="2200" b="1" i="1" dirty="0" smtClean="0">
                <a:solidFill>
                  <a:srgbClr val="FF0000"/>
                </a:solidFill>
              </a:rPr>
              <a:t>Письмо Департамента </a:t>
            </a:r>
            <a:br>
              <a:rPr lang="ru-RU" sz="2200" b="1" i="1" dirty="0" smtClean="0">
                <a:solidFill>
                  <a:srgbClr val="FF0000"/>
                </a:solidFill>
              </a:rPr>
            </a:br>
            <a:r>
              <a:rPr lang="ru-RU" sz="2200" b="1" i="1" dirty="0" smtClean="0">
                <a:solidFill>
                  <a:srgbClr val="FF0000"/>
                </a:solidFill>
              </a:rPr>
              <a:t>от 09.03.2017 № 25-26/2950</a:t>
            </a:r>
            <a:endParaRPr lang="ru-RU" sz="2200" b="1" i="1" dirty="0">
              <a:solidFill>
                <a:srgbClr val="FF0000"/>
              </a:solidFill>
            </a:endParaRPr>
          </a:p>
        </p:txBody>
      </p:sp>
      <p:sp>
        <p:nvSpPr>
          <p:cNvPr id="12" name="TextBox 11"/>
          <p:cNvSpPr txBox="1"/>
          <p:nvPr/>
        </p:nvSpPr>
        <p:spPr>
          <a:xfrm>
            <a:off x="0" y="785794"/>
            <a:ext cx="9390748" cy="523220"/>
          </a:xfrm>
          <a:prstGeom prst="rect">
            <a:avLst/>
          </a:prstGeom>
          <a:noFill/>
        </p:spPr>
        <p:txBody>
          <a:bodyPr wrap="square" rtlCol="0">
            <a:spAutoFit/>
          </a:bodyPr>
          <a:lstStyle/>
          <a:p>
            <a:pPr algn="ctr"/>
            <a:r>
              <a:rPr lang="ru-RU" sz="2800" dirty="0" smtClean="0">
                <a:solidFill>
                  <a:srgbClr val="0000FF"/>
                </a:solidFill>
              </a:rPr>
              <a:t>Приказ Минтруда России от 04.10.2016 № 554н</a:t>
            </a:r>
            <a:endParaRPr lang="ru-RU" sz="2800" dirty="0">
              <a:solidFill>
                <a:srgbClr val="0000FF"/>
              </a:solidFill>
            </a:endParaRPr>
          </a:p>
        </p:txBody>
      </p:sp>
      <p:sp>
        <p:nvSpPr>
          <p:cNvPr id="13" name="TextBox 12"/>
          <p:cNvSpPr txBox="1"/>
          <p:nvPr/>
        </p:nvSpPr>
        <p:spPr>
          <a:xfrm>
            <a:off x="66610" y="4997828"/>
            <a:ext cx="9077390" cy="1200329"/>
          </a:xfrm>
          <a:prstGeom prst="rect">
            <a:avLst/>
          </a:prstGeom>
          <a:noFill/>
        </p:spPr>
        <p:txBody>
          <a:bodyPr wrap="square" rtlCol="0">
            <a:spAutoFit/>
          </a:bodyPr>
          <a:lstStyle/>
          <a:p>
            <a:pPr algn="ctr"/>
            <a:r>
              <a:rPr lang="ru-RU" dirty="0" smtClean="0">
                <a:solidFill>
                  <a:srgbClr val="0000FF"/>
                </a:solidFill>
              </a:rPr>
              <a:t>Факт замещения гражданином должностей, </a:t>
            </a:r>
            <a:r>
              <a:rPr lang="ru-RU" dirty="0">
                <a:solidFill>
                  <a:srgbClr val="0000FF"/>
                </a:solidFill>
              </a:rPr>
              <a:t>может быть уточнен на основании перечня должностей и списков лиц, замещающих государственные должности, которые работодатель вправе представить в территориальные органы ПФР в рамках соглашений об электронном взаимодействии</a:t>
            </a:r>
            <a:r>
              <a:rPr lang="ru-RU" dirty="0" smtClean="0">
                <a:solidFill>
                  <a:srgbClr val="0000FF"/>
                </a:solidFill>
              </a:rPr>
              <a:t> </a:t>
            </a:r>
            <a:endParaRPr lang="ru-RU" dirty="0">
              <a:solidFill>
                <a:srgbClr val="0000FF"/>
              </a:solidFill>
            </a:endParaRPr>
          </a:p>
        </p:txBody>
      </p:sp>
    </p:spTree>
    <p:extLst>
      <p:ext uri="{BB962C8B-B14F-4D97-AF65-F5344CB8AC3E}">
        <p14:creationId xmlns:p14="http://schemas.microsoft.com/office/powerpoint/2010/main" val="4165712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Прямоугольник 3"/>
          <p:cNvSpPr/>
          <p:nvPr/>
        </p:nvSpPr>
        <p:spPr>
          <a:xfrm>
            <a:off x="0" y="285728"/>
            <a:ext cx="9144000" cy="523220"/>
          </a:xfrm>
          <a:prstGeom prst="rect">
            <a:avLst/>
          </a:prstGeom>
        </p:spPr>
        <p:txBody>
          <a:bodyPr wrap="square">
            <a:spAutoFit/>
          </a:bodyPr>
          <a:lstStyle/>
          <a:p>
            <a:pPr algn="ctr"/>
            <a:r>
              <a:rPr lang="ru-RU" sz="2800" dirty="0" smtClean="0">
                <a:solidFill>
                  <a:srgbClr val="0000FF"/>
                </a:solidFill>
              </a:rPr>
              <a:t>Приказ Минтруда России от 04.10.2016 № 554н</a:t>
            </a:r>
          </a:p>
        </p:txBody>
      </p:sp>
      <p:sp>
        <p:nvSpPr>
          <p:cNvPr id="5" name="AutoShape 7"/>
          <p:cNvSpPr>
            <a:spLocks noChangeArrowheads="1"/>
          </p:cNvSpPr>
          <p:nvPr/>
        </p:nvSpPr>
        <p:spPr bwMode="auto">
          <a:xfrm>
            <a:off x="2214546" y="2357430"/>
            <a:ext cx="6786610" cy="1643074"/>
          </a:xfrm>
          <a:prstGeom prst="roundRect">
            <a:avLst>
              <a:gd name="adj" fmla="val 16667"/>
            </a:avLst>
          </a:prstGeom>
          <a:gradFill rotWithShape="1">
            <a:gsLst>
              <a:gs pos="0">
                <a:schemeClr val="bg1"/>
              </a:gs>
              <a:gs pos="50000">
                <a:srgbClr val="EAEAEA"/>
              </a:gs>
              <a:gs pos="100000">
                <a:schemeClr val="bg1"/>
              </a:gs>
            </a:gsLst>
            <a:lin ang="2700000" scaled="1"/>
          </a:gradFill>
          <a:ln w="15875">
            <a:solidFill>
              <a:srgbClr val="B2B2B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dirty="0"/>
          </a:p>
        </p:txBody>
      </p:sp>
      <p:sp>
        <p:nvSpPr>
          <p:cNvPr id="6" name="AutoShape 8"/>
          <p:cNvSpPr>
            <a:spLocks noChangeArrowheads="1"/>
          </p:cNvSpPr>
          <p:nvPr/>
        </p:nvSpPr>
        <p:spPr bwMode="auto">
          <a:xfrm>
            <a:off x="1833562" y="857232"/>
            <a:ext cx="7167594" cy="1357321"/>
          </a:xfrm>
          <a:prstGeom prst="roundRect">
            <a:avLst>
              <a:gd name="adj" fmla="val 16667"/>
            </a:avLst>
          </a:prstGeom>
          <a:gradFill rotWithShape="1">
            <a:gsLst>
              <a:gs pos="0">
                <a:schemeClr val="bg1"/>
              </a:gs>
              <a:gs pos="50000">
                <a:srgbClr val="EAEAEA"/>
              </a:gs>
              <a:gs pos="100000">
                <a:schemeClr val="bg1"/>
              </a:gs>
            </a:gsLst>
            <a:lin ang="2700000" scaled="1"/>
          </a:gradFill>
          <a:ln w="15875">
            <a:solidFill>
              <a:srgbClr val="B2B2B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 name="AutoShape 14"/>
          <p:cNvSpPr>
            <a:spLocks noChangeArrowheads="1"/>
          </p:cNvSpPr>
          <p:nvPr/>
        </p:nvSpPr>
        <p:spPr bwMode="gray">
          <a:xfrm>
            <a:off x="142844" y="857232"/>
            <a:ext cx="2786082" cy="1357322"/>
          </a:xfrm>
          <a:prstGeom prst="homePlate">
            <a:avLst>
              <a:gd name="adj" fmla="val 43129"/>
            </a:avLst>
          </a:prstGeom>
          <a:gradFill rotWithShape="1">
            <a:gsLst>
              <a:gs pos="0">
                <a:schemeClr val="accent2">
                  <a:lumMod val="20000"/>
                  <a:lumOff val="80000"/>
                </a:schemeClr>
              </a:gs>
              <a:gs pos="100000">
                <a:schemeClr val="accent2">
                  <a:lumMod val="40000"/>
                  <a:lumOff val="60000"/>
                </a:schemeClr>
              </a:gs>
            </a:gsLst>
            <a:lin ang="5400000" scaled="1"/>
          </a:gradFill>
          <a:ln w="19050">
            <a:solidFill>
              <a:srgbClr val="FEFFFF"/>
            </a:solidFill>
            <a:miter lim="800000"/>
            <a:headEnd/>
            <a:tailEnd/>
          </a:ln>
          <a:effectLst>
            <a:outerShdw dist="53882" dir="2700000" algn="ctr" rotWithShape="0">
              <a:srgbClr val="000000">
                <a:alpha val="50000"/>
              </a:srgbClr>
            </a:outerShdw>
          </a:effectLst>
        </p:spPr>
        <p:txBody>
          <a:bodyPr wrap="none" anchor="ctr"/>
          <a:lstStyle/>
          <a:p>
            <a:endParaRPr lang="ru-RU"/>
          </a:p>
        </p:txBody>
      </p:sp>
      <p:sp>
        <p:nvSpPr>
          <p:cNvPr id="13" name="AutoShape 20"/>
          <p:cNvSpPr>
            <a:spLocks noChangeArrowheads="1"/>
          </p:cNvSpPr>
          <p:nvPr/>
        </p:nvSpPr>
        <p:spPr bwMode="gray">
          <a:xfrm>
            <a:off x="142844" y="2357430"/>
            <a:ext cx="2959099" cy="1643074"/>
          </a:xfrm>
          <a:prstGeom prst="homePlate">
            <a:avLst>
              <a:gd name="adj" fmla="val 43129"/>
            </a:avLst>
          </a:prstGeom>
          <a:gradFill rotWithShape="1">
            <a:gsLst>
              <a:gs pos="0">
                <a:srgbClr val="FFFF00"/>
              </a:gs>
              <a:gs pos="100000">
                <a:srgbClr val="F9FEDA"/>
              </a:gs>
            </a:gsLst>
            <a:lin ang="5400000" scaled="1"/>
          </a:gradFill>
          <a:ln w="19050">
            <a:solidFill>
              <a:srgbClr val="FEFFFF"/>
            </a:solidFill>
            <a:miter lim="800000"/>
            <a:headEnd/>
            <a:tailEnd/>
          </a:ln>
          <a:effectLst>
            <a:outerShdw dist="53882" dir="2700000" algn="ctr" rotWithShape="0">
              <a:srgbClr val="000000">
                <a:alpha val="50000"/>
              </a:srgbClr>
            </a:outerShdw>
          </a:effectLst>
        </p:spPr>
        <p:txBody>
          <a:bodyPr wrap="none" anchor="ctr"/>
          <a:lstStyle/>
          <a:p>
            <a:pPr algn="ctr"/>
            <a:r>
              <a:rPr lang="ru-RU" b="1" dirty="0" smtClean="0">
                <a:solidFill>
                  <a:srgbClr val="0000CC"/>
                </a:solidFill>
              </a:rPr>
              <a:t>Письмо ОПФР</a:t>
            </a:r>
            <a:br>
              <a:rPr lang="ru-RU" b="1" dirty="0" smtClean="0">
                <a:solidFill>
                  <a:srgbClr val="0000CC"/>
                </a:solidFill>
              </a:rPr>
            </a:br>
            <a:r>
              <a:rPr lang="ru-RU" b="1" dirty="0" smtClean="0">
                <a:solidFill>
                  <a:srgbClr val="0000CC"/>
                </a:solidFill>
              </a:rPr>
              <a:t>от 17.03.2017</a:t>
            </a:r>
          </a:p>
          <a:p>
            <a:pPr algn="ctr"/>
            <a:r>
              <a:rPr lang="ru-RU" b="1" dirty="0" smtClean="0">
                <a:solidFill>
                  <a:srgbClr val="0000CC"/>
                </a:solidFill>
              </a:rPr>
              <a:t> № 3.1-06/5067</a:t>
            </a:r>
          </a:p>
        </p:txBody>
      </p:sp>
      <p:sp>
        <p:nvSpPr>
          <p:cNvPr id="21" name="Прямоугольник 20"/>
          <p:cNvSpPr/>
          <p:nvPr/>
        </p:nvSpPr>
        <p:spPr>
          <a:xfrm>
            <a:off x="0" y="1000108"/>
            <a:ext cx="2438400" cy="923330"/>
          </a:xfrm>
          <a:prstGeom prst="rect">
            <a:avLst/>
          </a:prstGeom>
        </p:spPr>
        <p:txBody>
          <a:bodyPr wrap="square">
            <a:spAutoFit/>
          </a:bodyPr>
          <a:lstStyle/>
          <a:p>
            <a:pPr algn="ctr"/>
            <a:r>
              <a:rPr lang="ru-RU" b="1" dirty="0" smtClean="0">
                <a:solidFill>
                  <a:srgbClr val="0000CC"/>
                </a:solidFill>
              </a:rPr>
              <a:t>Письмо ПФР</a:t>
            </a:r>
            <a:br>
              <a:rPr lang="ru-RU" b="1" dirty="0" smtClean="0">
                <a:solidFill>
                  <a:srgbClr val="0000CC"/>
                </a:solidFill>
              </a:rPr>
            </a:br>
            <a:r>
              <a:rPr lang="ru-RU" b="1" dirty="0" smtClean="0">
                <a:solidFill>
                  <a:srgbClr val="0000CC"/>
                </a:solidFill>
              </a:rPr>
              <a:t>от 09.03.2017 № 25-26/2950</a:t>
            </a:r>
          </a:p>
        </p:txBody>
      </p:sp>
      <p:sp>
        <p:nvSpPr>
          <p:cNvPr id="22" name="Прямоугольник 21"/>
          <p:cNvSpPr/>
          <p:nvPr/>
        </p:nvSpPr>
        <p:spPr>
          <a:xfrm>
            <a:off x="3086100" y="1149351"/>
            <a:ext cx="5772180" cy="646331"/>
          </a:xfrm>
          <a:prstGeom prst="rect">
            <a:avLst/>
          </a:prstGeom>
        </p:spPr>
        <p:txBody>
          <a:bodyPr wrap="square">
            <a:spAutoFit/>
          </a:bodyPr>
          <a:lstStyle/>
          <a:p>
            <a:pPr algn="ctr"/>
            <a:r>
              <a:rPr lang="ru-RU" b="1" dirty="0" smtClean="0"/>
              <a:t>О реализации приказа Минтруда России от 04.10.2016 № 554н</a:t>
            </a:r>
            <a:endParaRPr lang="ru-RU" b="1" dirty="0"/>
          </a:p>
        </p:txBody>
      </p:sp>
      <p:sp>
        <p:nvSpPr>
          <p:cNvPr id="24" name="Прямоугольник 23"/>
          <p:cNvSpPr/>
          <p:nvPr/>
        </p:nvSpPr>
        <p:spPr>
          <a:xfrm>
            <a:off x="3000364" y="2357430"/>
            <a:ext cx="6143636" cy="2000548"/>
          </a:xfrm>
          <a:prstGeom prst="rect">
            <a:avLst/>
          </a:prstGeom>
        </p:spPr>
        <p:txBody>
          <a:bodyPr wrap="square">
            <a:spAutoFit/>
          </a:bodyPr>
          <a:lstStyle/>
          <a:p>
            <a:r>
              <a:rPr lang="ru-RU" b="1" dirty="0" smtClean="0"/>
              <a:t>Порядок организации работы по реализации абзаца второго нового пункта 123 Перечня № </a:t>
            </a:r>
            <a:r>
              <a:rPr lang="ru-RU" sz="1400" b="1" dirty="0" smtClean="0"/>
              <a:t>958</a:t>
            </a:r>
          </a:p>
          <a:p>
            <a:r>
              <a:rPr lang="ru-RU" sz="1400" dirty="0" smtClean="0">
                <a:solidFill>
                  <a:schemeClr val="tx2"/>
                </a:solidFill>
              </a:rPr>
              <a:t>Факт замещения гражданином должностей, может быть уточнен на основании перечня должностей и списков лиц, замещающих государственные должности, которые работодатель вправе представить в территориальные органы ПФР в рамках соглашений об электронном взаимодействии </a:t>
            </a:r>
          </a:p>
          <a:p>
            <a:pPr algn="ctr"/>
            <a:endParaRPr lang="ru-RU" b="1" dirty="0" smtClean="0"/>
          </a:p>
        </p:txBody>
      </p:sp>
      <p:sp>
        <p:nvSpPr>
          <p:cNvPr id="29" name="AutoShape 18"/>
          <p:cNvSpPr>
            <a:spLocks noChangeArrowheads="1"/>
          </p:cNvSpPr>
          <p:nvPr/>
        </p:nvSpPr>
        <p:spPr bwMode="auto">
          <a:xfrm>
            <a:off x="285688" y="4786322"/>
            <a:ext cx="8644030" cy="714380"/>
          </a:xfrm>
          <a:prstGeom prst="roundRect">
            <a:avLst>
              <a:gd name="adj" fmla="val 16667"/>
            </a:avLst>
          </a:prstGeom>
          <a:gradFill rotWithShape="1">
            <a:gsLst>
              <a:gs pos="0">
                <a:schemeClr val="bg1"/>
              </a:gs>
              <a:gs pos="50000">
                <a:srgbClr val="EAEAEA"/>
              </a:gs>
              <a:gs pos="100000">
                <a:schemeClr val="bg1"/>
              </a:gs>
            </a:gsLst>
            <a:lin ang="2700000" scaled="1"/>
          </a:gradFill>
          <a:ln w="15875">
            <a:solidFill>
              <a:srgbClr val="B2B2B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lgn="ctr">
              <a:buAutoNum type="arabicPeriod"/>
            </a:pPr>
            <a:r>
              <a:rPr lang="ru-RU" b="1" dirty="0" smtClean="0"/>
              <a:t>Составление реестров организаций,  в которых предусмотрены государственные </a:t>
            </a:r>
          </a:p>
          <a:p>
            <a:pPr marL="342900" indent="-342900" algn="ctr"/>
            <a:r>
              <a:rPr lang="ru-RU" b="1" dirty="0" smtClean="0"/>
              <a:t>(муниципальные) должности.</a:t>
            </a:r>
            <a:endParaRPr lang="ru-RU" b="1" dirty="0"/>
          </a:p>
        </p:txBody>
      </p:sp>
      <p:sp>
        <p:nvSpPr>
          <p:cNvPr id="31" name="AutoShape 18"/>
          <p:cNvSpPr>
            <a:spLocks noChangeArrowheads="1"/>
          </p:cNvSpPr>
          <p:nvPr/>
        </p:nvSpPr>
        <p:spPr bwMode="auto">
          <a:xfrm>
            <a:off x="214282" y="5643578"/>
            <a:ext cx="8644030" cy="1000132"/>
          </a:xfrm>
          <a:prstGeom prst="roundRect">
            <a:avLst>
              <a:gd name="adj" fmla="val 16667"/>
            </a:avLst>
          </a:prstGeom>
          <a:gradFill rotWithShape="1">
            <a:gsLst>
              <a:gs pos="0">
                <a:schemeClr val="bg1"/>
              </a:gs>
              <a:gs pos="50000">
                <a:srgbClr val="EAEAEA"/>
              </a:gs>
              <a:gs pos="100000">
                <a:schemeClr val="bg1"/>
              </a:gs>
            </a:gsLst>
            <a:lin ang="2700000" scaled="1"/>
          </a:gradFill>
          <a:ln w="15875">
            <a:solidFill>
              <a:srgbClr val="B2B2B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lgn="ctr"/>
            <a:r>
              <a:rPr lang="ru-RU" b="1" dirty="0" smtClean="0"/>
              <a:t>     2. Формирование списков лиц, замещающих государственные (муниципальные)</a:t>
            </a:r>
          </a:p>
          <a:p>
            <a:pPr marL="342900" indent="-342900" algn="ctr"/>
            <a:r>
              <a:rPr lang="ru-RU" b="1" dirty="0" smtClean="0"/>
              <a:t> должности, достигших (достигающих) 2017-2018 г.г.общеустановленного </a:t>
            </a:r>
          </a:p>
          <a:p>
            <a:pPr marL="342900" indent="-342900" algn="ctr"/>
            <a:r>
              <a:rPr lang="ru-RU" b="1" dirty="0" smtClean="0"/>
              <a:t>пенсионного возраста (в последующем ежегодно до 1 февраля)</a:t>
            </a:r>
            <a:endParaRPr lang="ru-RU" b="1" dirty="0"/>
          </a:p>
        </p:txBody>
      </p:sp>
      <p:sp>
        <p:nvSpPr>
          <p:cNvPr id="32" name="AutoShape 18"/>
          <p:cNvSpPr>
            <a:spLocks noChangeArrowheads="1"/>
          </p:cNvSpPr>
          <p:nvPr/>
        </p:nvSpPr>
        <p:spPr bwMode="auto">
          <a:xfrm>
            <a:off x="214282" y="4143380"/>
            <a:ext cx="8777318" cy="561980"/>
          </a:xfrm>
          <a:prstGeom prst="roundRect">
            <a:avLst>
              <a:gd name="adj" fmla="val 16667"/>
            </a:avLst>
          </a:prstGeom>
          <a:gradFill rotWithShape="1">
            <a:gsLst>
              <a:gs pos="0">
                <a:schemeClr val="bg1"/>
              </a:gs>
              <a:gs pos="50000">
                <a:srgbClr val="EAEAEA"/>
              </a:gs>
              <a:gs pos="100000">
                <a:schemeClr val="bg1"/>
              </a:gs>
            </a:gsLst>
            <a:lin ang="2700000" scaled="1"/>
          </a:gradFill>
          <a:ln w="15875">
            <a:solidFill>
              <a:srgbClr val="B2B2B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lgn="ctr"/>
            <a:r>
              <a:rPr lang="ru-RU" b="1" dirty="0" smtClean="0"/>
              <a:t>Указанным Порядком предусмотрено </a:t>
            </a:r>
            <a:endParaRPr lang="ru-RU" b="1" dirty="0"/>
          </a:p>
        </p:txBody>
      </p:sp>
    </p:spTree>
    <p:extLst>
      <p:ext uri="{BB962C8B-B14F-4D97-AF65-F5344CB8AC3E}">
        <p14:creationId xmlns:p14="http://schemas.microsoft.com/office/powerpoint/2010/main" val="3727475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1566863" y="2095500"/>
            <a:ext cx="18415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ru-RU" altLang="ru-RU" sz="600">
                <a:solidFill>
                  <a:prstClr val="black"/>
                </a:solidFill>
                <a:latin typeface="Arial" charset="0"/>
              </a:rPr>
              <a:t/>
            </a:r>
            <a:br>
              <a:rPr lang="ru-RU" altLang="ru-RU" sz="600">
                <a:solidFill>
                  <a:prstClr val="black"/>
                </a:solidFill>
                <a:latin typeface="Arial" charset="0"/>
              </a:rPr>
            </a:br>
            <a:endParaRPr lang="ru-RU" altLang="ru-RU">
              <a:solidFill>
                <a:prstClr val="black"/>
              </a:solidFill>
              <a:latin typeface="Arial" charset="0"/>
            </a:endParaRPr>
          </a:p>
          <a:p>
            <a:endParaRPr lang="ru-RU" altLang="ru-RU">
              <a:solidFill>
                <a:prstClr val="black"/>
              </a:solidFill>
              <a:latin typeface="Arial" charset="0"/>
            </a:endParaRPr>
          </a:p>
        </p:txBody>
      </p:sp>
      <p:sp>
        <p:nvSpPr>
          <p:cNvPr id="8" name="Прямоугольник 7"/>
          <p:cNvSpPr/>
          <p:nvPr/>
        </p:nvSpPr>
        <p:spPr>
          <a:xfrm>
            <a:off x="4500562" y="21215"/>
            <a:ext cx="4661694" cy="1754326"/>
          </a:xfrm>
          <a:prstGeom prst="rect">
            <a:avLst/>
          </a:prstGeom>
        </p:spPr>
        <p:txBody>
          <a:bodyPr wrap="square">
            <a:spAutoFit/>
          </a:bodyPr>
          <a:lstStyle/>
          <a:p>
            <a:pPr algn="ctr"/>
            <a:r>
              <a:rPr lang="ru-RU" b="1" dirty="0" smtClean="0">
                <a:solidFill>
                  <a:srgbClr val="0070C0"/>
                </a:solidFill>
              </a:rPr>
              <a:t>Указ губернатора Воронежской области  от 08.10.2018 № 597-у «О структуре исполнительных органов государственной власти Воронежской области»</a:t>
            </a:r>
          </a:p>
          <a:p>
            <a:pPr algn="ctr"/>
            <a:r>
              <a:rPr lang="ru-RU" b="1" dirty="0" smtClean="0">
                <a:solidFill>
                  <a:srgbClr val="002060"/>
                </a:solidFill>
              </a:rPr>
              <a:t>Указ губернатора Воронежской области  от 17.10.2014 № 395-у </a:t>
            </a:r>
            <a:r>
              <a:rPr lang="ru-RU" b="1" dirty="0" smtClean="0">
                <a:solidFill>
                  <a:srgbClr val="CC3300"/>
                </a:solidFill>
              </a:rPr>
              <a:t>утратил силу</a:t>
            </a:r>
            <a:endParaRPr lang="ru-RU" b="1" dirty="0">
              <a:solidFill>
                <a:srgbClr val="CC3300"/>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610508127"/>
              </p:ext>
            </p:extLst>
          </p:nvPr>
        </p:nvGraphicFramePr>
        <p:xfrm>
          <a:off x="72517" y="35762"/>
          <a:ext cx="4398688" cy="1273304"/>
        </p:xfrm>
        <a:graphic>
          <a:graphicData uri="http://schemas.openxmlformats.org/drawingml/2006/table">
            <a:tbl>
              <a:tblPr/>
              <a:tblGrid>
                <a:gridCol w="4398688"/>
              </a:tblGrid>
              <a:tr h="152878">
                <a:tc>
                  <a:txBody>
                    <a:bodyPr/>
                    <a:lstStyle/>
                    <a:p>
                      <a:pPr marL="342900" lvl="0" indent="-342900">
                        <a:spcAft>
                          <a:spcPts val="0"/>
                        </a:spcAft>
                        <a:buFont typeface="Arial"/>
                        <a:buChar char=""/>
                      </a:pPr>
                      <a:r>
                        <a:rPr lang="ru-RU" sz="1000" b="1" kern="0" dirty="0">
                          <a:effectLst/>
                          <a:latin typeface="Times New Roman"/>
                        </a:rPr>
                        <a:t>Государственные должности РФ</a:t>
                      </a:r>
                    </a:p>
                  </a:txBody>
                  <a:tcPr marL="65259" marR="65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8032">
                <a:tc>
                  <a:txBody>
                    <a:bodyPr/>
                    <a:lstStyle/>
                    <a:p>
                      <a:pPr marL="342900" lvl="0" indent="-342900">
                        <a:spcAft>
                          <a:spcPts val="0"/>
                        </a:spcAft>
                        <a:buFont typeface="Arial"/>
                        <a:buChar char=""/>
                      </a:pPr>
                      <a:r>
                        <a:rPr lang="ru-RU" sz="1000" b="1" kern="0" dirty="0">
                          <a:effectLst/>
                          <a:latin typeface="Times New Roman"/>
                        </a:rPr>
                        <a:t>Должности государственной гражданской службы (федеральной государственной гражданской службы)</a:t>
                      </a:r>
                    </a:p>
                  </a:txBody>
                  <a:tcPr marL="65259" marR="65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864">
                <a:tc>
                  <a:txBody>
                    <a:bodyPr/>
                    <a:lstStyle/>
                    <a:p>
                      <a:pPr marL="342900" lvl="0" indent="-342900">
                        <a:spcAft>
                          <a:spcPts val="0"/>
                        </a:spcAft>
                        <a:buFont typeface="Arial"/>
                        <a:buChar char=""/>
                      </a:pPr>
                      <a:r>
                        <a:rPr lang="ru-RU" sz="1000" b="1" kern="0">
                          <a:effectLst/>
                          <a:latin typeface="Times New Roman"/>
                        </a:rPr>
                        <a:t>Государственные должности субъекта РФ</a:t>
                      </a:r>
                    </a:p>
                  </a:txBody>
                  <a:tcPr marL="65259" marR="65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888">
                <a:tc>
                  <a:txBody>
                    <a:bodyPr/>
                    <a:lstStyle/>
                    <a:p>
                      <a:pPr marL="342900" lvl="0" indent="-342900">
                        <a:spcAft>
                          <a:spcPts val="0"/>
                        </a:spcAft>
                        <a:buFont typeface="Arial"/>
                        <a:buChar char=""/>
                      </a:pPr>
                      <a:r>
                        <a:rPr lang="ru-RU" sz="1000" b="1" kern="0" dirty="0">
                          <a:effectLst/>
                          <a:latin typeface="Times New Roman"/>
                        </a:rPr>
                        <a:t>Должности государственной гражданской службы (государственной гражданской службы субъектов РФ)</a:t>
                      </a:r>
                    </a:p>
                  </a:txBody>
                  <a:tcPr marL="65259" marR="65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57336">
                <a:tc>
                  <a:txBody>
                    <a:bodyPr/>
                    <a:lstStyle/>
                    <a:p>
                      <a:pPr marL="342900" lvl="0" indent="-342900">
                        <a:spcAft>
                          <a:spcPts val="0"/>
                        </a:spcAft>
                        <a:buFont typeface="Arial"/>
                        <a:buChar char=""/>
                      </a:pPr>
                      <a:r>
                        <a:rPr lang="ru-RU" sz="1000" b="1" kern="0" dirty="0">
                          <a:effectLst/>
                          <a:latin typeface="Times New Roman"/>
                        </a:rPr>
                        <a:t>Муниципальные должности</a:t>
                      </a:r>
                    </a:p>
                  </a:txBody>
                  <a:tcPr marL="65259" marR="65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002">
                <a:tc>
                  <a:txBody>
                    <a:bodyPr/>
                    <a:lstStyle/>
                    <a:p>
                      <a:pPr marL="342900" lvl="0" indent="-342900">
                        <a:spcAft>
                          <a:spcPts val="0"/>
                        </a:spcAft>
                        <a:buFont typeface="Arial"/>
                        <a:buChar char=""/>
                      </a:pPr>
                      <a:r>
                        <a:rPr lang="ru-RU" sz="1000" b="1" kern="0" dirty="0">
                          <a:effectLst/>
                          <a:latin typeface="Times New Roman"/>
                        </a:rPr>
                        <a:t>Должности муниципальной службы</a:t>
                      </a:r>
                    </a:p>
                  </a:txBody>
                  <a:tcPr marL="65259" marR="65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0" y="1714488"/>
            <a:ext cx="8769525" cy="861774"/>
          </a:xfrm>
          <a:prstGeom prst="rect">
            <a:avLst/>
          </a:prstGeom>
          <a:ln/>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ru-RU" sz="1000" dirty="0" smtClean="0"/>
              <a:t>Раздел 2</a:t>
            </a:r>
          </a:p>
          <a:p>
            <a:pPr algn="just"/>
            <a:r>
              <a:rPr lang="ru-RU" sz="1000" dirty="0" smtClean="0"/>
              <a:t>Должности гражданской службы Воронежской области, учреждаемые в исполнительных органах государственной власти Воронежской области, территориальном отделе исполнительного органа государственной власти Воронежской области, территориальном органе исполнительного органа государственной власти Воронежской области, представительстве Воронежской области при федеральных органах государственной власти  РФ, аппарате мировых судей Воронежской области</a:t>
            </a:r>
            <a:endParaRPr lang="ru-RU" sz="1000" dirty="0"/>
          </a:p>
        </p:txBody>
      </p:sp>
      <p:sp>
        <p:nvSpPr>
          <p:cNvPr id="13" name="Стрелка вниз 12"/>
          <p:cNvSpPr/>
          <p:nvPr/>
        </p:nvSpPr>
        <p:spPr>
          <a:xfrm>
            <a:off x="4429124" y="2571744"/>
            <a:ext cx="504056" cy="360040"/>
          </a:xfrm>
          <a:prstGeom prst="downArrow">
            <a:avLst>
              <a:gd name="adj1" fmla="val 7555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TextBox 13"/>
          <p:cNvSpPr txBox="1"/>
          <p:nvPr/>
        </p:nvSpPr>
        <p:spPr>
          <a:xfrm>
            <a:off x="175876" y="3311986"/>
            <a:ext cx="4324686" cy="3323987"/>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ru-RU" sz="1000" b="1" i="1" dirty="0" smtClean="0"/>
              <a:t>Департаменты</a:t>
            </a:r>
          </a:p>
          <a:p>
            <a:r>
              <a:rPr lang="ru-RU" sz="1000" b="1" dirty="0" smtClean="0"/>
              <a:t>Департамент архитектуры и градостроительства  ВО</a:t>
            </a:r>
          </a:p>
          <a:p>
            <a:r>
              <a:rPr lang="ru-RU" sz="1000" b="1" dirty="0" smtClean="0"/>
              <a:t>Департамент физической культуры и спорта ВО</a:t>
            </a:r>
          </a:p>
          <a:p>
            <a:r>
              <a:rPr lang="ru-RU" sz="1000" dirty="0" smtClean="0"/>
              <a:t>Департамент  аграрной политики ВО</a:t>
            </a:r>
          </a:p>
          <a:p>
            <a:r>
              <a:rPr lang="ru-RU" sz="1000" dirty="0" smtClean="0"/>
              <a:t>Департамент жилищно-коммунального хозяйства и энергетики ВО</a:t>
            </a:r>
          </a:p>
          <a:p>
            <a:r>
              <a:rPr lang="ru-RU" sz="1000" dirty="0" smtClean="0"/>
              <a:t>Департамент здравоохранения ВО</a:t>
            </a:r>
          </a:p>
          <a:p>
            <a:r>
              <a:rPr lang="ru-RU" sz="1000" dirty="0" smtClean="0"/>
              <a:t>Департамент имущественных и земельных отношений ВО</a:t>
            </a:r>
          </a:p>
          <a:p>
            <a:r>
              <a:rPr lang="ru-RU" sz="1000" dirty="0" smtClean="0"/>
              <a:t>Департамент культуры ВО</a:t>
            </a:r>
          </a:p>
          <a:p>
            <a:r>
              <a:rPr lang="ru-RU" sz="1000" dirty="0" smtClean="0"/>
              <a:t>Департамент образования, науки и молодежной политики ВО</a:t>
            </a:r>
          </a:p>
          <a:p>
            <a:r>
              <a:rPr lang="ru-RU" sz="1000" dirty="0" smtClean="0"/>
              <a:t>Департамент по развитию муниципальных образований ВО</a:t>
            </a:r>
          </a:p>
          <a:p>
            <a:r>
              <a:rPr lang="ru-RU" sz="1000" dirty="0" smtClean="0"/>
              <a:t>Департамент предпринимательства и торговли ВО</a:t>
            </a:r>
          </a:p>
          <a:p>
            <a:r>
              <a:rPr lang="ru-RU" sz="1000" dirty="0" smtClean="0"/>
              <a:t>Департамент природных ресурсов и экологии ВО</a:t>
            </a:r>
          </a:p>
          <a:p>
            <a:r>
              <a:rPr lang="ru-RU" sz="1000" dirty="0" smtClean="0"/>
              <a:t>Департамент промышленности ВО</a:t>
            </a:r>
          </a:p>
          <a:p>
            <a:r>
              <a:rPr lang="ru-RU" sz="1000" dirty="0" smtClean="0"/>
              <a:t>Департамент связи и массовых коммуникаций ВО</a:t>
            </a:r>
          </a:p>
          <a:p>
            <a:r>
              <a:rPr lang="ru-RU" sz="1000" dirty="0" smtClean="0"/>
              <a:t>Департамент социальной защиты ВО</a:t>
            </a:r>
          </a:p>
          <a:p>
            <a:r>
              <a:rPr lang="ru-RU" sz="1000" dirty="0" smtClean="0"/>
              <a:t>Департамент строительной политики ВО</a:t>
            </a:r>
          </a:p>
          <a:p>
            <a:r>
              <a:rPr lang="ru-RU" sz="1000" dirty="0" smtClean="0"/>
              <a:t>Департамент транспорта и автомобильных дорог ВО</a:t>
            </a:r>
          </a:p>
          <a:p>
            <a:r>
              <a:rPr lang="ru-RU" sz="1000" dirty="0" smtClean="0"/>
              <a:t>Департамент труда и занятости населения ВО</a:t>
            </a:r>
          </a:p>
          <a:p>
            <a:r>
              <a:rPr lang="ru-RU" sz="1000" dirty="0" smtClean="0"/>
              <a:t>Департамент финансов ВО</a:t>
            </a:r>
          </a:p>
          <a:p>
            <a:r>
              <a:rPr lang="ru-RU" sz="1000" dirty="0" smtClean="0"/>
              <a:t>Департамент экономического развития ВО</a:t>
            </a:r>
          </a:p>
          <a:p>
            <a:endParaRPr lang="ru-RU" sz="1000" dirty="0"/>
          </a:p>
        </p:txBody>
      </p:sp>
      <p:sp>
        <p:nvSpPr>
          <p:cNvPr id="15" name="TextBox 14"/>
          <p:cNvSpPr txBox="1"/>
          <p:nvPr/>
        </p:nvSpPr>
        <p:spPr>
          <a:xfrm>
            <a:off x="175877" y="2828925"/>
            <a:ext cx="4296465" cy="369332"/>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ru-RU" dirty="0" smtClean="0"/>
              <a:t>Правительство Воронежской области</a:t>
            </a:r>
            <a:endParaRPr lang="ru-RU" dirty="0"/>
          </a:p>
        </p:txBody>
      </p:sp>
      <p:sp>
        <p:nvSpPr>
          <p:cNvPr id="16" name="TextBox 15"/>
          <p:cNvSpPr txBox="1"/>
          <p:nvPr/>
        </p:nvSpPr>
        <p:spPr>
          <a:xfrm>
            <a:off x="5040051" y="2828925"/>
            <a:ext cx="3817053" cy="1754326"/>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ru-RU" sz="1000" b="1" i="1" dirty="0" smtClean="0"/>
              <a:t>Управления</a:t>
            </a:r>
          </a:p>
          <a:p>
            <a:r>
              <a:rPr lang="ru-RU" sz="1000" dirty="0" smtClean="0"/>
              <a:t>Управление ветеринарии ВО</a:t>
            </a:r>
          </a:p>
          <a:p>
            <a:r>
              <a:rPr lang="ru-RU" sz="1000" dirty="0" smtClean="0"/>
              <a:t>Управление государственного технического надзора ВО</a:t>
            </a:r>
          </a:p>
          <a:p>
            <a:r>
              <a:rPr lang="ru-RU" sz="1000" dirty="0" smtClean="0"/>
              <a:t>Управление делами ВО</a:t>
            </a:r>
          </a:p>
          <a:p>
            <a:r>
              <a:rPr lang="ru-RU" sz="1000" dirty="0" smtClean="0"/>
              <a:t>Управление ЗАГС ВО</a:t>
            </a:r>
          </a:p>
          <a:p>
            <a:r>
              <a:rPr lang="ru-RU" sz="1000" dirty="0" smtClean="0"/>
              <a:t>Управление лесного хозяйства ВО</a:t>
            </a:r>
          </a:p>
          <a:p>
            <a:r>
              <a:rPr lang="ru-RU" sz="1000" dirty="0" smtClean="0"/>
              <a:t>Управление по государственному регулированию тарифов ВО</a:t>
            </a:r>
          </a:p>
          <a:p>
            <a:r>
              <a:rPr lang="ru-RU" sz="1000" dirty="0" smtClean="0"/>
              <a:t>Управление по охране объектов культурного наследия ВО</a:t>
            </a:r>
          </a:p>
          <a:p>
            <a:r>
              <a:rPr lang="ru-RU" sz="1000" dirty="0" smtClean="0"/>
              <a:t>Управление по регулированию контрактной системы в сфере закупок ВО</a:t>
            </a:r>
          </a:p>
          <a:p>
            <a:endParaRPr lang="ru-RU" sz="800" dirty="0"/>
          </a:p>
        </p:txBody>
      </p:sp>
      <p:sp>
        <p:nvSpPr>
          <p:cNvPr id="17" name="TextBox 16"/>
          <p:cNvSpPr txBox="1"/>
          <p:nvPr/>
        </p:nvSpPr>
        <p:spPr>
          <a:xfrm>
            <a:off x="5040052" y="5157192"/>
            <a:ext cx="3817052" cy="461665"/>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ru-RU" sz="800" b="1" i="1" dirty="0" smtClean="0"/>
              <a:t>Инспекции</a:t>
            </a:r>
          </a:p>
          <a:p>
            <a:r>
              <a:rPr lang="ru-RU" sz="800" dirty="0" smtClean="0"/>
              <a:t>Государственная жилищная инспекция ВО</a:t>
            </a:r>
          </a:p>
          <a:p>
            <a:r>
              <a:rPr lang="ru-RU" sz="800" dirty="0" smtClean="0"/>
              <a:t>Инспекция государственного строительного надзора ВО</a:t>
            </a:r>
            <a:endParaRPr lang="ru-RU" sz="800" dirty="0"/>
          </a:p>
        </p:txBody>
      </p:sp>
      <p:sp>
        <p:nvSpPr>
          <p:cNvPr id="18" name="TextBox 17"/>
          <p:cNvSpPr txBox="1"/>
          <p:nvPr/>
        </p:nvSpPr>
        <p:spPr>
          <a:xfrm>
            <a:off x="5040052" y="5861075"/>
            <a:ext cx="3817052" cy="461665"/>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ru-RU" sz="800" b="1" i="1" dirty="0" smtClean="0"/>
              <a:t>Представительство</a:t>
            </a:r>
          </a:p>
          <a:p>
            <a:r>
              <a:rPr lang="ru-RU" sz="800" dirty="0" smtClean="0"/>
              <a:t>Представительство Воронежской области при федеральных органах государственной власти РФ</a:t>
            </a:r>
            <a:endParaRPr lang="ru-RU" sz="800" dirty="0"/>
          </a:p>
        </p:txBody>
      </p:sp>
    </p:spTree>
    <p:extLst>
      <p:ext uri="{BB962C8B-B14F-4D97-AF65-F5344CB8AC3E}">
        <p14:creationId xmlns:p14="http://schemas.microsoft.com/office/powerpoint/2010/main" val="2164051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4135</TotalTime>
  <Words>1005</Words>
  <Application>Microsoft Office PowerPoint</Application>
  <PresentationFormat>Экран (4:3)</PresentationFormat>
  <Paragraphs>202</Paragraphs>
  <Slides>9</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046-1119</dc:creator>
  <cp:lastModifiedBy>046017-0801</cp:lastModifiedBy>
  <cp:revision>347</cp:revision>
  <dcterms:created xsi:type="dcterms:W3CDTF">2017-11-07T06:17:42Z</dcterms:created>
  <dcterms:modified xsi:type="dcterms:W3CDTF">2018-12-20T07:56:56Z</dcterms:modified>
</cp:coreProperties>
</file>